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5"/>
  </p:notesMasterIdLst>
  <p:handoutMasterIdLst>
    <p:handoutMasterId r:id="rId26"/>
  </p:handoutMasterIdLst>
  <p:sldIdLst>
    <p:sldId id="265" r:id="rId5"/>
    <p:sldId id="310" r:id="rId6"/>
    <p:sldId id="333" r:id="rId7"/>
    <p:sldId id="334" r:id="rId8"/>
    <p:sldId id="335" r:id="rId9"/>
    <p:sldId id="320" r:id="rId10"/>
    <p:sldId id="312" r:id="rId11"/>
    <p:sldId id="315" r:id="rId12"/>
    <p:sldId id="316" r:id="rId13"/>
    <p:sldId id="317" r:id="rId14"/>
    <p:sldId id="321" r:id="rId15"/>
    <p:sldId id="336" r:id="rId16"/>
    <p:sldId id="337" r:id="rId17"/>
    <p:sldId id="324" r:id="rId18"/>
    <p:sldId id="319" r:id="rId19"/>
    <p:sldId id="323" r:id="rId20"/>
    <p:sldId id="328" r:id="rId21"/>
    <p:sldId id="329" r:id="rId22"/>
    <p:sldId id="330" r:id="rId23"/>
    <p:sldId id="332" r:id="rId24"/>
  </p:sldIdLst>
  <p:sldSz cx="12188825" cy="6858000"/>
  <p:notesSz cx="6858000" cy="9144000"/>
  <p:custDataLst>
    <p:tags r:id="rId27"/>
  </p:custDataLst>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249" autoAdjust="0"/>
  </p:normalViewPr>
  <p:slideViewPr>
    <p:cSldViewPr showGuides="1">
      <p:cViewPr varScale="1">
        <p:scale>
          <a:sx n="72" d="100"/>
          <a:sy n="72" d="100"/>
        </p:scale>
        <p:origin x="660" y="66"/>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90" d="100"/>
          <a:sy n="90" d="100"/>
        </p:scale>
        <p:origin x="88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Media (valence)</c:v>
                </c:pt>
              </c:strCache>
            </c:strRef>
          </c:tx>
          <c:spPr>
            <a:solidFill>
              <a:schemeClr val="accent1"/>
            </a:solidFill>
            <a:ln>
              <a:noFill/>
            </a:ln>
            <a:effectLst/>
          </c:spPr>
          <c:invertIfNegative val="0"/>
          <c:cat>
            <c:strRef>
              <c:f>Sheet1!$A$2:$A$6</c:f>
              <c:strCache>
                <c:ptCount val="5"/>
                <c:pt idx="0">
                  <c:v>RDF</c:v>
                </c:pt>
                <c:pt idx="1">
                  <c:v>GB</c:v>
                </c:pt>
                <c:pt idx="2">
                  <c:v>SVM</c:v>
                </c:pt>
                <c:pt idx="3">
                  <c:v>MLP</c:v>
                </c:pt>
                <c:pt idx="4">
                  <c:v>KNN</c:v>
                </c:pt>
              </c:strCache>
            </c:strRef>
          </c:cat>
          <c:val>
            <c:numRef>
              <c:f>Sheet1!$B$2:$B$6</c:f>
              <c:numCache>
                <c:formatCode>0%</c:formatCode>
                <c:ptCount val="5"/>
                <c:pt idx="0">
                  <c:v>0.84</c:v>
                </c:pt>
                <c:pt idx="1">
                  <c:v>0.85</c:v>
                </c:pt>
                <c:pt idx="2">
                  <c:v>0.93</c:v>
                </c:pt>
                <c:pt idx="3">
                  <c:v>0.66</c:v>
                </c:pt>
                <c:pt idx="4">
                  <c:v>0.85</c:v>
                </c:pt>
              </c:numCache>
            </c:numRef>
          </c:val>
          <c:extLst>
            <c:ext xmlns:c16="http://schemas.microsoft.com/office/drawing/2014/chart" uri="{C3380CC4-5D6E-409C-BE32-E72D297353CC}">
              <c16:uniqueId val="{00000000-7B9F-49EB-BED7-001081A45C45}"/>
            </c:ext>
          </c:extLst>
        </c:ser>
        <c:dLbls>
          <c:showLegendKey val="0"/>
          <c:showVal val="0"/>
          <c:showCatName val="0"/>
          <c:showSerName val="0"/>
          <c:showPercent val="0"/>
          <c:showBubbleSize val="0"/>
        </c:dLbls>
        <c:gapWidth val="219"/>
        <c:overlap val="-27"/>
        <c:axId val="401473768"/>
        <c:axId val="39869162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Colonna2</c:v>
                      </c:pt>
                    </c:strCache>
                  </c:strRef>
                </c:tx>
                <c:spPr>
                  <a:solidFill>
                    <a:schemeClr val="accent2"/>
                  </a:solidFill>
                  <a:ln>
                    <a:noFill/>
                  </a:ln>
                  <a:effectLst/>
                </c:spPr>
                <c:invertIfNegative val="0"/>
                <c:cat>
                  <c:strRef>
                    <c:extLst>
                      <c:ext uri="{02D57815-91ED-43cb-92C2-25804820EDAC}">
                        <c15:formulaRef>
                          <c15:sqref>Sheet1!$A$2:$A$6</c15:sqref>
                        </c15:formulaRef>
                      </c:ext>
                    </c:extLst>
                    <c:strCache>
                      <c:ptCount val="5"/>
                      <c:pt idx="0">
                        <c:v>RDF</c:v>
                      </c:pt>
                      <c:pt idx="1">
                        <c:v>GB</c:v>
                      </c:pt>
                      <c:pt idx="2">
                        <c:v>SVM</c:v>
                      </c:pt>
                      <c:pt idx="3">
                        <c:v>MLP</c:v>
                      </c:pt>
                      <c:pt idx="4">
                        <c:v>KNN</c:v>
                      </c:pt>
                    </c:strCache>
                  </c:strRef>
                </c:cat>
                <c:val>
                  <c:numRef>
                    <c:extLst>
                      <c:ext uri="{02D57815-91ED-43cb-92C2-25804820EDAC}">
                        <c15:formulaRef>
                          <c15:sqref>Sheet1!$C$2:$C$6</c15:sqref>
                        </c15:formulaRef>
                      </c:ext>
                    </c:extLst>
                    <c:numCache>
                      <c:formatCode>General</c:formatCode>
                      <c:ptCount val="5"/>
                    </c:numCache>
                  </c:numRef>
                </c:val>
                <c:extLst>
                  <c:ext xmlns:c16="http://schemas.microsoft.com/office/drawing/2014/chart" uri="{C3380CC4-5D6E-409C-BE32-E72D297353CC}">
                    <c16:uniqueId val="{00000001-7B9F-49EB-BED7-001081A45C45}"/>
                  </c:ext>
                </c:extLst>
              </c15:ser>
            </c15:filteredBarSeries>
          </c:ext>
        </c:extLst>
      </c:barChart>
      <c:lineChart>
        <c:grouping val="standard"/>
        <c:varyColors val="0"/>
        <c:dLbls>
          <c:showLegendKey val="0"/>
          <c:showVal val="0"/>
          <c:showCatName val="0"/>
          <c:showSerName val="0"/>
          <c:showPercent val="0"/>
          <c:showBubbleSize val="0"/>
        </c:dLbls>
        <c:marker val="1"/>
        <c:smooth val="0"/>
        <c:axId val="401473768"/>
        <c:axId val="398691624"/>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Colonna3</c:v>
                      </c:pt>
                    </c:strCache>
                  </c:strRef>
                </c:tx>
                <c:spPr>
                  <a:ln w="28575" cap="rnd">
                    <a:solidFill>
                      <a:schemeClr val="accent3"/>
                    </a:solidFill>
                    <a:round/>
                  </a:ln>
                  <a:effectLst/>
                </c:spPr>
                <c:marker>
                  <c:symbol val="none"/>
                </c:marker>
                <c:cat>
                  <c:strRef>
                    <c:extLst>
                      <c:ext uri="{02D57815-91ED-43cb-92C2-25804820EDAC}">
                        <c15:formulaRef>
                          <c15:sqref>Sheet1!$A$2:$A$6</c15:sqref>
                        </c15:formulaRef>
                      </c:ext>
                    </c:extLst>
                    <c:strCache>
                      <c:ptCount val="5"/>
                      <c:pt idx="0">
                        <c:v>RDF</c:v>
                      </c:pt>
                      <c:pt idx="1">
                        <c:v>GB</c:v>
                      </c:pt>
                      <c:pt idx="2">
                        <c:v>SVM</c:v>
                      </c:pt>
                      <c:pt idx="3">
                        <c:v>MLP</c:v>
                      </c:pt>
                      <c:pt idx="4">
                        <c:v>KNN</c:v>
                      </c:pt>
                    </c:strCache>
                  </c:strRef>
                </c:cat>
                <c:val>
                  <c:numRef>
                    <c:extLst>
                      <c:ext uri="{02D57815-91ED-43cb-92C2-25804820EDAC}">
                        <c15:formulaRef>
                          <c15:sqref>Sheet1!$D$2:$D$6</c15:sqref>
                        </c15:formulaRef>
                      </c:ext>
                    </c:extLst>
                    <c:numCache>
                      <c:formatCode>General</c:formatCode>
                      <c:ptCount val="5"/>
                    </c:numCache>
                  </c:numRef>
                </c:val>
                <c:smooth val="0"/>
                <c:extLst>
                  <c:ext xmlns:c16="http://schemas.microsoft.com/office/drawing/2014/chart" uri="{C3380CC4-5D6E-409C-BE32-E72D297353CC}">
                    <c16:uniqueId val="{00000002-7B9F-49EB-BED7-001081A45C45}"/>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Colonna4</c:v>
                      </c:pt>
                    </c:strCache>
                  </c:strRef>
                </c:tx>
                <c:spPr>
                  <a:ln w="28575" cap="rnd">
                    <a:solidFill>
                      <a:schemeClr val="accent4"/>
                    </a:solidFill>
                    <a:round/>
                  </a:ln>
                  <a:effectLst/>
                </c:spPr>
                <c:marker>
                  <c:symbol val="none"/>
                </c:marker>
                <c:cat>
                  <c:strRef>
                    <c:extLst xmlns:c15="http://schemas.microsoft.com/office/drawing/2012/chart">
                      <c:ext xmlns:c15="http://schemas.microsoft.com/office/drawing/2012/chart" uri="{02D57815-91ED-43cb-92C2-25804820EDAC}">
                        <c15:formulaRef>
                          <c15:sqref>Sheet1!$A$2:$A$6</c15:sqref>
                        </c15:formulaRef>
                      </c:ext>
                    </c:extLst>
                    <c:strCache>
                      <c:ptCount val="5"/>
                      <c:pt idx="0">
                        <c:v>RDF</c:v>
                      </c:pt>
                      <c:pt idx="1">
                        <c:v>GB</c:v>
                      </c:pt>
                      <c:pt idx="2">
                        <c:v>SVM</c:v>
                      </c:pt>
                      <c:pt idx="3">
                        <c:v>MLP</c:v>
                      </c:pt>
                      <c:pt idx="4">
                        <c:v>KNN</c:v>
                      </c:pt>
                    </c:strCache>
                  </c:strRef>
                </c:cat>
                <c:val>
                  <c:numRef>
                    <c:extLst xmlns:c15="http://schemas.microsoft.com/office/drawing/2012/chart">
                      <c:ext xmlns:c15="http://schemas.microsoft.com/office/drawing/2012/chart" uri="{02D57815-91ED-43cb-92C2-25804820EDAC}">
                        <c15:formulaRef>
                          <c15:sqref>Sheet1!$E$2:$E$6</c15:sqref>
                        </c15:formulaRef>
                      </c:ext>
                    </c:extLst>
                    <c:numCache>
                      <c:formatCode>General</c:formatCode>
                      <c:ptCount val="5"/>
                    </c:numCache>
                  </c:numRef>
                </c:val>
                <c:smooth val="0"/>
                <c:extLst xmlns:c15="http://schemas.microsoft.com/office/drawing/2012/chart">
                  <c:ext xmlns:c16="http://schemas.microsoft.com/office/drawing/2014/chart" uri="{C3380CC4-5D6E-409C-BE32-E72D297353CC}">
                    <c16:uniqueId val="{00000003-7B9F-49EB-BED7-001081A45C45}"/>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Colonna5</c:v>
                      </c:pt>
                    </c:strCache>
                  </c:strRef>
                </c:tx>
                <c:spPr>
                  <a:ln w="28575" cap="rnd">
                    <a:solidFill>
                      <a:schemeClr val="accent5"/>
                    </a:solidFill>
                    <a:round/>
                  </a:ln>
                  <a:effectLst/>
                </c:spPr>
                <c:marker>
                  <c:symbol val="none"/>
                </c:marker>
                <c:cat>
                  <c:strRef>
                    <c:extLst xmlns:c15="http://schemas.microsoft.com/office/drawing/2012/chart">
                      <c:ext xmlns:c15="http://schemas.microsoft.com/office/drawing/2012/chart" uri="{02D57815-91ED-43cb-92C2-25804820EDAC}">
                        <c15:formulaRef>
                          <c15:sqref>Sheet1!$A$2:$A$6</c15:sqref>
                        </c15:formulaRef>
                      </c:ext>
                    </c:extLst>
                    <c:strCache>
                      <c:ptCount val="5"/>
                      <c:pt idx="0">
                        <c:v>RDF</c:v>
                      </c:pt>
                      <c:pt idx="1">
                        <c:v>GB</c:v>
                      </c:pt>
                      <c:pt idx="2">
                        <c:v>SVM</c:v>
                      </c:pt>
                      <c:pt idx="3">
                        <c:v>MLP</c:v>
                      </c:pt>
                      <c:pt idx="4">
                        <c:v>KNN</c:v>
                      </c:pt>
                    </c:strCache>
                  </c:strRef>
                </c:cat>
                <c:val>
                  <c:numRef>
                    <c:extLst xmlns:c15="http://schemas.microsoft.com/office/drawing/2012/chart">
                      <c:ext xmlns:c15="http://schemas.microsoft.com/office/drawing/2012/chart" uri="{02D57815-91ED-43cb-92C2-25804820EDAC}">
                        <c15:formulaRef>
                          <c15:sqref>Sheet1!$F$2:$F$6</c15:sqref>
                        </c15:formulaRef>
                      </c:ext>
                    </c:extLst>
                    <c:numCache>
                      <c:formatCode>General</c:formatCode>
                      <c:ptCount val="5"/>
                    </c:numCache>
                  </c:numRef>
                </c:val>
                <c:smooth val="0"/>
                <c:extLst xmlns:c15="http://schemas.microsoft.com/office/drawing/2012/chart">
                  <c:ext xmlns:c16="http://schemas.microsoft.com/office/drawing/2014/chart" uri="{C3380CC4-5D6E-409C-BE32-E72D297353CC}">
                    <c16:uniqueId val="{00000004-7B9F-49EB-BED7-001081A45C45}"/>
                  </c:ext>
                </c:extLst>
              </c15:ser>
            </c15:filteredLineSeries>
          </c:ext>
        </c:extLst>
      </c:line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98691624"/>
        <c:crosses val="autoZero"/>
        <c:auto val="1"/>
        <c:lblAlgn val="ctr"/>
        <c:lblOffset val="100"/>
        <c:noMultiLvlLbl val="0"/>
      </c:catAx>
      <c:valAx>
        <c:axId val="398691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401473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0998199274154724"/>
          <c:y val="4.4278678264124897E-2"/>
          <c:w val="0.86307269871248871"/>
          <c:h val="0.79114094967350468"/>
        </c:manualLayout>
      </c:layout>
      <c:barChart>
        <c:barDir val="col"/>
        <c:grouping val="clustered"/>
        <c:varyColors val="0"/>
        <c:ser>
          <c:idx val="0"/>
          <c:order val="0"/>
          <c:tx>
            <c:strRef>
              <c:f>Sheet1!$B$1</c:f>
              <c:strCache>
                <c:ptCount val="1"/>
                <c:pt idx="0">
                  <c:v>Media (arousal)</c:v>
                </c:pt>
              </c:strCache>
            </c:strRef>
          </c:tx>
          <c:spPr>
            <a:solidFill>
              <a:schemeClr val="accent2">
                <a:shade val="53000"/>
              </a:schemeClr>
            </a:solidFill>
            <a:ln>
              <a:noFill/>
            </a:ln>
            <a:effectLst/>
          </c:spPr>
          <c:invertIfNegative val="0"/>
          <c:cat>
            <c:strRef>
              <c:f>Sheet1!$A$2:$A$6</c:f>
              <c:strCache>
                <c:ptCount val="5"/>
                <c:pt idx="0">
                  <c:v>RDF</c:v>
                </c:pt>
                <c:pt idx="1">
                  <c:v>GB</c:v>
                </c:pt>
                <c:pt idx="2">
                  <c:v>SVM</c:v>
                </c:pt>
                <c:pt idx="3">
                  <c:v>MLP</c:v>
                </c:pt>
                <c:pt idx="4">
                  <c:v>KNN</c:v>
                </c:pt>
              </c:strCache>
            </c:strRef>
          </c:cat>
          <c:val>
            <c:numRef>
              <c:f>Sheet1!$B$2:$B$6</c:f>
              <c:numCache>
                <c:formatCode>0%</c:formatCode>
                <c:ptCount val="5"/>
                <c:pt idx="0">
                  <c:v>0.84</c:v>
                </c:pt>
                <c:pt idx="1">
                  <c:v>0.85</c:v>
                </c:pt>
                <c:pt idx="2">
                  <c:v>0.93</c:v>
                </c:pt>
                <c:pt idx="3">
                  <c:v>0.72</c:v>
                </c:pt>
                <c:pt idx="4">
                  <c:v>0.87</c:v>
                </c:pt>
              </c:numCache>
            </c:numRef>
          </c:val>
          <c:extLst>
            <c:ext xmlns:c16="http://schemas.microsoft.com/office/drawing/2014/chart" uri="{C3380CC4-5D6E-409C-BE32-E72D297353CC}">
              <c16:uniqueId val="{00000000-D837-48D1-A0C3-7D1249E04F1D}"/>
            </c:ext>
          </c:extLst>
        </c:ser>
        <c:dLbls>
          <c:showLegendKey val="0"/>
          <c:showVal val="0"/>
          <c:showCatName val="0"/>
          <c:showSerName val="0"/>
          <c:showPercent val="0"/>
          <c:showBubbleSize val="0"/>
        </c:dLbls>
        <c:gapWidth val="219"/>
        <c:overlap val="-27"/>
        <c:axId val="401473768"/>
        <c:axId val="39869162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Colonna2</c:v>
                      </c:pt>
                    </c:strCache>
                  </c:strRef>
                </c:tx>
                <c:spPr>
                  <a:solidFill>
                    <a:schemeClr val="accent2">
                      <a:shade val="76000"/>
                    </a:schemeClr>
                  </a:solidFill>
                  <a:ln>
                    <a:noFill/>
                  </a:ln>
                  <a:effectLst/>
                </c:spPr>
                <c:invertIfNegative val="0"/>
                <c:cat>
                  <c:strRef>
                    <c:extLst>
                      <c:ext uri="{02D57815-91ED-43cb-92C2-25804820EDAC}">
                        <c15:formulaRef>
                          <c15:sqref>Sheet1!$A$2:$A$6</c15:sqref>
                        </c15:formulaRef>
                      </c:ext>
                    </c:extLst>
                    <c:strCache>
                      <c:ptCount val="5"/>
                      <c:pt idx="0">
                        <c:v>RDF</c:v>
                      </c:pt>
                      <c:pt idx="1">
                        <c:v>GB</c:v>
                      </c:pt>
                      <c:pt idx="2">
                        <c:v>SVM</c:v>
                      </c:pt>
                      <c:pt idx="3">
                        <c:v>MLP</c:v>
                      </c:pt>
                      <c:pt idx="4">
                        <c:v>KNN</c:v>
                      </c:pt>
                    </c:strCache>
                  </c:strRef>
                </c:cat>
                <c:val>
                  <c:numRef>
                    <c:extLst>
                      <c:ext uri="{02D57815-91ED-43cb-92C2-25804820EDAC}">
                        <c15:formulaRef>
                          <c15:sqref>Sheet1!$C$2:$C$6</c15:sqref>
                        </c15:formulaRef>
                      </c:ext>
                    </c:extLst>
                    <c:numCache>
                      <c:formatCode>General</c:formatCode>
                      <c:ptCount val="5"/>
                    </c:numCache>
                  </c:numRef>
                </c:val>
                <c:extLst>
                  <c:ext xmlns:c16="http://schemas.microsoft.com/office/drawing/2014/chart" uri="{C3380CC4-5D6E-409C-BE32-E72D297353CC}">
                    <c16:uniqueId val="{00000001-D837-48D1-A0C3-7D1249E04F1D}"/>
                  </c:ext>
                </c:extLst>
              </c15:ser>
            </c15:filteredBarSeries>
          </c:ext>
        </c:extLst>
      </c:barChart>
      <c:lineChart>
        <c:grouping val="standard"/>
        <c:varyColors val="0"/>
        <c:dLbls>
          <c:showLegendKey val="0"/>
          <c:showVal val="0"/>
          <c:showCatName val="0"/>
          <c:showSerName val="0"/>
          <c:showPercent val="0"/>
          <c:showBubbleSize val="0"/>
        </c:dLbls>
        <c:marker val="1"/>
        <c:smooth val="0"/>
        <c:axId val="401473768"/>
        <c:axId val="398691624"/>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Colonna3</c:v>
                      </c:pt>
                    </c:strCache>
                  </c:strRef>
                </c:tx>
                <c:spPr>
                  <a:ln w="28575" cap="rnd">
                    <a:solidFill>
                      <a:schemeClr val="accent2"/>
                    </a:solidFill>
                    <a:round/>
                  </a:ln>
                  <a:effectLst/>
                </c:spPr>
                <c:marker>
                  <c:symbol val="none"/>
                </c:marker>
                <c:cat>
                  <c:strRef>
                    <c:extLst>
                      <c:ext uri="{02D57815-91ED-43cb-92C2-25804820EDAC}">
                        <c15:formulaRef>
                          <c15:sqref>Sheet1!$A$2:$A$6</c15:sqref>
                        </c15:formulaRef>
                      </c:ext>
                    </c:extLst>
                    <c:strCache>
                      <c:ptCount val="5"/>
                      <c:pt idx="0">
                        <c:v>RDF</c:v>
                      </c:pt>
                      <c:pt idx="1">
                        <c:v>GB</c:v>
                      </c:pt>
                      <c:pt idx="2">
                        <c:v>SVM</c:v>
                      </c:pt>
                      <c:pt idx="3">
                        <c:v>MLP</c:v>
                      </c:pt>
                      <c:pt idx="4">
                        <c:v>KNN</c:v>
                      </c:pt>
                    </c:strCache>
                  </c:strRef>
                </c:cat>
                <c:val>
                  <c:numRef>
                    <c:extLst>
                      <c:ext uri="{02D57815-91ED-43cb-92C2-25804820EDAC}">
                        <c15:formulaRef>
                          <c15:sqref>Sheet1!$D$2:$D$6</c15:sqref>
                        </c15:formulaRef>
                      </c:ext>
                    </c:extLst>
                    <c:numCache>
                      <c:formatCode>General</c:formatCode>
                      <c:ptCount val="5"/>
                    </c:numCache>
                  </c:numRef>
                </c:val>
                <c:smooth val="0"/>
                <c:extLst>
                  <c:ext xmlns:c16="http://schemas.microsoft.com/office/drawing/2014/chart" uri="{C3380CC4-5D6E-409C-BE32-E72D297353CC}">
                    <c16:uniqueId val="{00000002-D837-48D1-A0C3-7D1249E04F1D}"/>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Colonna4</c:v>
                      </c:pt>
                    </c:strCache>
                  </c:strRef>
                </c:tx>
                <c:spPr>
                  <a:ln w="28575" cap="rnd">
                    <a:solidFill>
                      <a:schemeClr val="accent2">
                        <a:tint val="77000"/>
                      </a:schemeClr>
                    </a:solidFill>
                    <a:round/>
                  </a:ln>
                  <a:effectLst/>
                </c:spPr>
                <c:marker>
                  <c:symbol val="none"/>
                </c:marker>
                <c:cat>
                  <c:strRef>
                    <c:extLst xmlns:c15="http://schemas.microsoft.com/office/drawing/2012/chart">
                      <c:ext xmlns:c15="http://schemas.microsoft.com/office/drawing/2012/chart" uri="{02D57815-91ED-43cb-92C2-25804820EDAC}">
                        <c15:formulaRef>
                          <c15:sqref>Sheet1!$A$2:$A$6</c15:sqref>
                        </c15:formulaRef>
                      </c:ext>
                    </c:extLst>
                    <c:strCache>
                      <c:ptCount val="5"/>
                      <c:pt idx="0">
                        <c:v>RDF</c:v>
                      </c:pt>
                      <c:pt idx="1">
                        <c:v>GB</c:v>
                      </c:pt>
                      <c:pt idx="2">
                        <c:v>SVM</c:v>
                      </c:pt>
                      <c:pt idx="3">
                        <c:v>MLP</c:v>
                      </c:pt>
                      <c:pt idx="4">
                        <c:v>KNN</c:v>
                      </c:pt>
                    </c:strCache>
                  </c:strRef>
                </c:cat>
                <c:val>
                  <c:numRef>
                    <c:extLst xmlns:c15="http://schemas.microsoft.com/office/drawing/2012/chart">
                      <c:ext xmlns:c15="http://schemas.microsoft.com/office/drawing/2012/chart" uri="{02D57815-91ED-43cb-92C2-25804820EDAC}">
                        <c15:formulaRef>
                          <c15:sqref>Sheet1!$E$2:$E$6</c15:sqref>
                        </c15:formulaRef>
                      </c:ext>
                    </c:extLst>
                    <c:numCache>
                      <c:formatCode>General</c:formatCode>
                      <c:ptCount val="5"/>
                    </c:numCache>
                  </c:numRef>
                </c:val>
                <c:smooth val="0"/>
                <c:extLst xmlns:c15="http://schemas.microsoft.com/office/drawing/2012/chart">
                  <c:ext xmlns:c16="http://schemas.microsoft.com/office/drawing/2014/chart" uri="{C3380CC4-5D6E-409C-BE32-E72D297353CC}">
                    <c16:uniqueId val="{00000003-D837-48D1-A0C3-7D1249E04F1D}"/>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Colonna5</c:v>
                      </c:pt>
                    </c:strCache>
                  </c:strRef>
                </c:tx>
                <c:spPr>
                  <a:ln w="28575" cap="rnd">
                    <a:solidFill>
                      <a:schemeClr val="accent2">
                        <a:tint val="54000"/>
                      </a:schemeClr>
                    </a:solidFill>
                    <a:round/>
                  </a:ln>
                  <a:effectLst/>
                </c:spPr>
                <c:marker>
                  <c:symbol val="none"/>
                </c:marker>
                <c:cat>
                  <c:strRef>
                    <c:extLst xmlns:c15="http://schemas.microsoft.com/office/drawing/2012/chart">
                      <c:ext xmlns:c15="http://schemas.microsoft.com/office/drawing/2012/chart" uri="{02D57815-91ED-43cb-92C2-25804820EDAC}">
                        <c15:formulaRef>
                          <c15:sqref>Sheet1!$A$2:$A$6</c15:sqref>
                        </c15:formulaRef>
                      </c:ext>
                    </c:extLst>
                    <c:strCache>
                      <c:ptCount val="5"/>
                      <c:pt idx="0">
                        <c:v>RDF</c:v>
                      </c:pt>
                      <c:pt idx="1">
                        <c:v>GB</c:v>
                      </c:pt>
                      <c:pt idx="2">
                        <c:v>SVM</c:v>
                      </c:pt>
                      <c:pt idx="3">
                        <c:v>MLP</c:v>
                      </c:pt>
                      <c:pt idx="4">
                        <c:v>KNN</c:v>
                      </c:pt>
                    </c:strCache>
                  </c:strRef>
                </c:cat>
                <c:val>
                  <c:numRef>
                    <c:extLst xmlns:c15="http://schemas.microsoft.com/office/drawing/2012/chart">
                      <c:ext xmlns:c15="http://schemas.microsoft.com/office/drawing/2012/chart" uri="{02D57815-91ED-43cb-92C2-25804820EDAC}">
                        <c15:formulaRef>
                          <c15:sqref>Sheet1!$F$2:$F$6</c15:sqref>
                        </c15:formulaRef>
                      </c:ext>
                    </c:extLst>
                    <c:numCache>
                      <c:formatCode>General</c:formatCode>
                      <c:ptCount val="5"/>
                    </c:numCache>
                  </c:numRef>
                </c:val>
                <c:smooth val="0"/>
                <c:extLst xmlns:c15="http://schemas.microsoft.com/office/drawing/2012/chart">
                  <c:ext xmlns:c16="http://schemas.microsoft.com/office/drawing/2014/chart" uri="{C3380CC4-5D6E-409C-BE32-E72D297353CC}">
                    <c16:uniqueId val="{00000004-D837-48D1-A0C3-7D1249E04F1D}"/>
                  </c:ext>
                </c:extLst>
              </c15:ser>
            </c15:filteredLineSeries>
          </c:ext>
        </c:extLst>
      </c:line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98691624"/>
        <c:crosses val="autoZero"/>
        <c:auto val="1"/>
        <c:lblAlgn val="ctr"/>
        <c:lblOffset val="100"/>
        <c:noMultiLvlLbl val="0"/>
      </c:catAx>
      <c:valAx>
        <c:axId val="398691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401473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Media (valence)</c:v>
                </c:pt>
              </c:strCache>
            </c:strRef>
          </c:tx>
          <c:spPr>
            <a:solidFill>
              <a:schemeClr val="accent1"/>
            </a:solidFill>
            <a:ln>
              <a:noFill/>
            </a:ln>
            <a:effectLst/>
          </c:spPr>
          <c:invertIfNegative val="0"/>
          <c:cat>
            <c:strRef>
              <c:f>Sheet1!$A$4:$A$5</c:f>
              <c:strCache>
                <c:ptCount val="2"/>
                <c:pt idx="0">
                  <c:v>SVM</c:v>
                </c:pt>
                <c:pt idx="1">
                  <c:v>CNN</c:v>
                </c:pt>
              </c:strCache>
            </c:strRef>
          </c:cat>
          <c:val>
            <c:numRef>
              <c:f>Sheet1!$B$4:$B$5</c:f>
              <c:numCache>
                <c:formatCode>0%</c:formatCode>
                <c:ptCount val="2"/>
                <c:pt idx="0">
                  <c:v>0.93</c:v>
                </c:pt>
                <c:pt idx="1">
                  <c:v>0.8</c:v>
                </c:pt>
              </c:numCache>
            </c:numRef>
          </c:val>
          <c:extLst>
            <c:ext xmlns:c16="http://schemas.microsoft.com/office/drawing/2014/chart" uri="{C3380CC4-5D6E-409C-BE32-E72D297353CC}">
              <c16:uniqueId val="{00000000-0B79-47A4-B131-6813E0333071}"/>
            </c:ext>
          </c:extLst>
        </c:ser>
        <c:dLbls>
          <c:showLegendKey val="0"/>
          <c:showVal val="0"/>
          <c:showCatName val="0"/>
          <c:showSerName val="0"/>
          <c:showPercent val="0"/>
          <c:showBubbleSize val="0"/>
        </c:dLbls>
        <c:gapWidth val="219"/>
        <c:overlap val="-27"/>
        <c:axId val="401473768"/>
        <c:axId val="39869162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Colonna2</c:v>
                      </c:pt>
                    </c:strCache>
                  </c:strRef>
                </c:tx>
                <c:spPr>
                  <a:solidFill>
                    <a:schemeClr val="accent2"/>
                  </a:solidFill>
                  <a:ln>
                    <a:noFill/>
                  </a:ln>
                  <a:effectLst/>
                </c:spPr>
                <c:invertIfNegative val="0"/>
                <c:cat>
                  <c:strRef>
                    <c:extLst>
                      <c:ext uri="{02D57815-91ED-43cb-92C2-25804820EDAC}">
                        <c15:formulaRef>
                          <c15:sqref>Sheet1!$A$4:$A$5</c15:sqref>
                        </c15:formulaRef>
                      </c:ext>
                    </c:extLst>
                    <c:strCache>
                      <c:ptCount val="2"/>
                      <c:pt idx="0">
                        <c:v>SVM</c:v>
                      </c:pt>
                      <c:pt idx="1">
                        <c:v>CNN</c:v>
                      </c:pt>
                    </c:strCache>
                  </c:strRef>
                </c:cat>
                <c:val>
                  <c:numRef>
                    <c:extLst>
                      <c:ext uri="{02D57815-91ED-43cb-92C2-25804820EDAC}">
                        <c15:formulaRef>
                          <c15:sqref>Sheet1!$C$4:$C$5</c15:sqref>
                        </c15:formulaRef>
                      </c:ext>
                    </c:extLst>
                    <c:numCache>
                      <c:formatCode>General</c:formatCode>
                      <c:ptCount val="2"/>
                    </c:numCache>
                  </c:numRef>
                </c:val>
                <c:extLst>
                  <c:ext xmlns:c16="http://schemas.microsoft.com/office/drawing/2014/chart" uri="{C3380CC4-5D6E-409C-BE32-E72D297353CC}">
                    <c16:uniqueId val="{00000001-0B79-47A4-B131-6813E0333071}"/>
                  </c:ext>
                </c:extLst>
              </c15:ser>
            </c15:filteredBarSeries>
          </c:ext>
        </c:extLst>
      </c:barChart>
      <c:lineChart>
        <c:grouping val="standard"/>
        <c:varyColors val="0"/>
        <c:dLbls>
          <c:showLegendKey val="0"/>
          <c:showVal val="0"/>
          <c:showCatName val="0"/>
          <c:showSerName val="0"/>
          <c:showPercent val="0"/>
          <c:showBubbleSize val="0"/>
        </c:dLbls>
        <c:marker val="1"/>
        <c:smooth val="0"/>
        <c:axId val="401473768"/>
        <c:axId val="398691624"/>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Colonna3</c:v>
                      </c:pt>
                    </c:strCache>
                  </c:strRef>
                </c:tx>
                <c:spPr>
                  <a:ln w="28575" cap="rnd">
                    <a:solidFill>
                      <a:schemeClr val="accent3"/>
                    </a:solidFill>
                    <a:round/>
                  </a:ln>
                  <a:effectLst/>
                </c:spPr>
                <c:marker>
                  <c:symbol val="none"/>
                </c:marker>
                <c:cat>
                  <c:strRef>
                    <c:extLst>
                      <c:ext uri="{02D57815-91ED-43cb-92C2-25804820EDAC}">
                        <c15:formulaRef>
                          <c15:sqref>Sheet1!$A$4:$A$5</c15:sqref>
                        </c15:formulaRef>
                      </c:ext>
                    </c:extLst>
                    <c:strCache>
                      <c:ptCount val="2"/>
                      <c:pt idx="0">
                        <c:v>SVM</c:v>
                      </c:pt>
                      <c:pt idx="1">
                        <c:v>CNN</c:v>
                      </c:pt>
                    </c:strCache>
                  </c:strRef>
                </c:cat>
                <c:val>
                  <c:numRef>
                    <c:extLst>
                      <c:ext uri="{02D57815-91ED-43cb-92C2-25804820EDAC}">
                        <c15:formulaRef>
                          <c15:sqref>Sheet1!$D$4:$D$5</c15:sqref>
                        </c15:formulaRef>
                      </c:ext>
                    </c:extLst>
                    <c:numCache>
                      <c:formatCode>General</c:formatCode>
                      <c:ptCount val="2"/>
                    </c:numCache>
                  </c:numRef>
                </c:val>
                <c:smooth val="0"/>
                <c:extLst>
                  <c:ext xmlns:c16="http://schemas.microsoft.com/office/drawing/2014/chart" uri="{C3380CC4-5D6E-409C-BE32-E72D297353CC}">
                    <c16:uniqueId val="{00000002-0B79-47A4-B131-6813E0333071}"/>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Colonna4</c:v>
                      </c:pt>
                    </c:strCache>
                  </c:strRef>
                </c:tx>
                <c:spPr>
                  <a:ln w="28575" cap="rnd">
                    <a:solidFill>
                      <a:schemeClr val="accent4"/>
                    </a:solidFill>
                    <a:round/>
                  </a:ln>
                  <a:effectLst/>
                </c:spPr>
                <c:marker>
                  <c:symbol val="none"/>
                </c:marker>
                <c:cat>
                  <c:strRef>
                    <c:extLst xmlns:c15="http://schemas.microsoft.com/office/drawing/2012/chart">
                      <c:ext xmlns:c15="http://schemas.microsoft.com/office/drawing/2012/chart" uri="{02D57815-91ED-43cb-92C2-25804820EDAC}">
                        <c15:formulaRef>
                          <c15:sqref>Sheet1!$A$4:$A$5</c15:sqref>
                        </c15:formulaRef>
                      </c:ext>
                    </c:extLst>
                    <c:strCache>
                      <c:ptCount val="2"/>
                      <c:pt idx="0">
                        <c:v>SVM</c:v>
                      </c:pt>
                      <c:pt idx="1">
                        <c:v>CNN</c:v>
                      </c:pt>
                    </c:strCache>
                  </c:strRef>
                </c:cat>
                <c:val>
                  <c:numRef>
                    <c:extLst xmlns:c15="http://schemas.microsoft.com/office/drawing/2012/chart">
                      <c:ext xmlns:c15="http://schemas.microsoft.com/office/drawing/2012/chart" uri="{02D57815-91ED-43cb-92C2-25804820EDAC}">
                        <c15:formulaRef>
                          <c15:sqref>Sheet1!$E$4:$E$5</c15:sqref>
                        </c15:formulaRef>
                      </c:ext>
                    </c:extLst>
                    <c:numCache>
                      <c:formatCode>General</c:formatCode>
                      <c:ptCount val="2"/>
                    </c:numCache>
                  </c:numRef>
                </c:val>
                <c:smooth val="0"/>
                <c:extLst xmlns:c15="http://schemas.microsoft.com/office/drawing/2012/chart">
                  <c:ext xmlns:c16="http://schemas.microsoft.com/office/drawing/2014/chart" uri="{C3380CC4-5D6E-409C-BE32-E72D297353CC}">
                    <c16:uniqueId val="{00000003-0B79-47A4-B131-6813E0333071}"/>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Colonna5</c:v>
                      </c:pt>
                    </c:strCache>
                  </c:strRef>
                </c:tx>
                <c:spPr>
                  <a:ln w="28575" cap="rnd">
                    <a:solidFill>
                      <a:schemeClr val="accent5"/>
                    </a:solidFill>
                    <a:round/>
                  </a:ln>
                  <a:effectLst/>
                </c:spPr>
                <c:marker>
                  <c:symbol val="none"/>
                </c:marker>
                <c:cat>
                  <c:strRef>
                    <c:extLst xmlns:c15="http://schemas.microsoft.com/office/drawing/2012/chart">
                      <c:ext xmlns:c15="http://schemas.microsoft.com/office/drawing/2012/chart" uri="{02D57815-91ED-43cb-92C2-25804820EDAC}">
                        <c15:formulaRef>
                          <c15:sqref>Sheet1!$A$4:$A$5</c15:sqref>
                        </c15:formulaRef>
                      </c:ext>
                    </c:extLst>
                    <c:strCache>
                      <c:ptCount val="2"/>
                      <c:pt idx="0">
                        <c:v>SVM</c:v>
                      </c:pt>
                      <c:pt idx="1">
                        <c:v>CNN</c:v>
                      </c:pt>
                    </c:strCache>
                  </c:strRef>
                </c:cat>
                <c:val>
                  <c:numRef>
                    <c:extLst xmlns:c15="http://schemas.microsoft.com/office/drawing/2012/chart">
                      <c:ext xmlns:c15="http://schemas.microsoft.com/office/drawing/2012/chart" uri="{02D57815-91ED-43cb-92C2-25804820EDAC}">
                        <c15:formulaRef>
                          <c15:sqref>Sheet1!$F$4:$F$5</c15:sqref>
                        </c15:formulaRef>
                      </c:ext>
                    </c:extLst>
                    <c:numCache>
                      <c:formatCode>General</c:formatCode>
                      <c:ptCount val="2"/>
                    </c:numCache>
                  </c:numRef>
                </c:val>
                <c:smooth val="0"/>
                <c:extLst xmlns:c15="http://schemas.microsoft.com/office/drawing/2012/chart">
                  <c:ext xmlns:c16="http://schemas.microsoft.com/office/drawing/2014/chart" uri="{C3380CC4-5D6E-409C-BE32-E72D297353CC}">
                    <c16:uniqueId val="{00000004-0B79-47A4-B131-6813E0333071}"/>
                  </c:ext>
                </c:extLst>
              </c15:ser>
            </c15:filteredLineSeries>
          </c:ext>
        </c:extLst>
      </c:line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98691624"/>
        <c:crosses val="autoZero"/>
        <c:auto val="1"/>
        <c:lblAlgn val="ctr"/>
        <c:lblOffset val="100"/>
        <c:noMultiLvlLbl val="0"/>
      </c:catAx>
      <c:valAx>
        <c:axId val="39869162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401473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10998199274154724"/>
          <c:y val="4.4278678264124897E-2"/>
          <c:w val="0.86307269871248871"/>
          <c:h val="0.79114094967350468"/>
        </c:manualLayout>
      </c:layout>
      <c:barChart>
        <c:barDir val="col"/>
        <c:grouping val="clustered"/>
        <c:varyColors val="0"/>
        <c:ser>
          <c:idx val="0"/>
          <c:order val="0"/>
          <c:tx>
            <c:strRef>
              <c:f>Sheet1!$B$1</c:f>
              <c:strCache>
                <c:ptCount val="1"/>
                <c:pt idx="0">
                  <c:v>Media (arousal)</c:v>
                </c:pt>
              </c:strCache>
            </c:strRef>
          </c:tx>
          <c:spPr>
            <a:solidFill>
              <a:schemeClr val="accent2">
                <a:shade val="53000"/>
              </a:schemeClr>
            </a:solidFill>
            <a:ln>
              <a:noFill/>
            </a:ln>
            <a:effectLst/>
          </c:spPr>
          <c:invertIfNegative val="0"/>
          <c:cat>
            <c:strRef>
              <c:f>Sheet1!$A$4:$A$5</c:f>
              <c:strCache>
                <c:ptCount val="2"/>
                <c:pt idx="0">
                  <c:v>SVM</c:v>
                </c:pt>
                <c:pt idx="1">
                  <c:v>CNN</c:v>
                </c:pt>
              </c:strCache>
            </c:strRef>
          </c:cat>
          <c:val>
            <c:numRef>
              <c:f>Sheet1!$B$4:$B$5</c:f>
              <c:numCache>
                <c:formatCode>0%</c:formatCode>
                <c:ptCount val="2"/>
                <c:pt idx="0">
                  <c:v>0.93</c:v>
                </c:pt>
                <c:pt idx="1">
                  <c:v>0.87</c:v>
                </c:pt>
              </c:numCache>
            </c:numRef>
          </c:val>
          <c:extLst>
            <c:ext xmlns:c16="http://schemas.microsoft.com/office/drawing/2014/chart" uri="{C3380CC4-5D6E-409C-BE32-E72D297353CC}">
              <c16:uniqueId val="{00000000-31AE-4246-9F65-2C697711B913}"/>
            </c:ext>
          </c:extLst>
        </c:ser>
        <c:dLbls>
          <c:showLegendKey val="0"/>
          <c:showVal val="0"/>
          <c:showCatName val="0"/>
          <c:showSerName val="0"/>
          <c:showPercent val="0"/>
          <c:showBubbleSize val="0"/>
        </c:dLbls>
        <c:gapWidth val="219"/>
        <c:overlap val="-27"/>
        <c:axId val="401473768"/>
        <c:axId val="398691624"/>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Colonna2</c:v>
                      </c:pt>
                    </c:strCache>
                  </c:strRef>
                </c:tx>
                <c:spPr>
                  <a:solidFill>
                    <a:schemeClr val="accent2">
                      <a:shade val="76000"/>
                    </a:schemeClr>
                  </a:solidFill>
                  <a:ln>
                    <a:noFill/>
                  </a:ln>
                  <a:effectLst/>
                </c:spPr>
                <c:invertIfNegative val="0"/>
                <c:cat>
                  <c:strRef>
                    <c:extLst>
                      <c:ext uri="{02D57815-91ED-43cb-92C2-25804820EDAC}">
                        <c15:formulaRef>
                          <c15:sqref>Sheet1!$A$4:$A$5</c15:sqref>
                        </c15:formulaRef>
                      </c:ext>
                    </c:extLst>
                    <c:strCache>
                      <c:ptCount val="2"/>
                      <c:pt idx="0">
                        <c:v>SVM</c:v>
                      </c:pt>
                      <c:pt idx="1">
                        <c:v>CNN</c:v>
                      </c:pt>
                    </c:strCache>
                  </c:strRef>
                </c:cat>
                <c:val>
                  <c:numRef>
                    <c:extLst>
                      <c:ext uri="{02D57815-91ED-43cb-92C2-25804820EDAC}">
                        <c15:formulaRef>
                          <c15:sqref>Sheet1!$C$4:$C$5</c15:sqref>
                        </c15:formulaRef>
                      </c:ext>
                    </c:extLst>
                    <c:numCache>
                      <c:formatCode>General</c:formatCode>
                      <c:ptCount val="2"/>
                    </c:numCache>
                  </c:numRef>
                </c:val>
                <c:extLst>
                  <c:ext xmlns:c16="http://schemas.microsoft.com/office/drawing/2014/chart" uri="{C3380CC4-5D6E-409C-BE32-E72D297353CC}">
                    <c16:uniqueId val="{00000001-31AE-4246-9F65-2C697711B913}"/>
                  </c:ext>
                </c:extLst>
              </c15:ser>
            </c15:filteredBarSeries>
          </c:ext>
        </c:extLst>
      </c:barChart>
      <c:lineChart>
        <c:grouping val="standard"/>
        <c:varyColors val="0"/>
        <c:dLbls>
          <c:showLegendKey val="0"/>
          <c:showVal val="0"/>
          <c:showCatName val="0"/>
          <c:showSerName val="0"/>
          <c:showPercent val="0"/>
          <c:showBubbleSize val="0"/>
        </c:dLbls>
        <c:marker val="1"/>
        <c:smooth val="0"/>
        <c:axId val="401473768"/>
        <c:axId val="398691624"/>
        <c:extLst>
          <c:ext xmlns:c15="http://schemas.microsoft.com/office/drawing/2012/chart" uri="{02D57815-91ED-43cb-92C2-25804820EDAC}">
            <c15:filteredLineSeries>
              <c15:ser>
                <c:idx val="2"/>
                <c:order val="2"/>
                <c:tx>
                  <c:strRef>
                    <c:extLst>
                      <c:ext uri="{02D57815-91ED-43cb-92C2-25804820EDAC}">
                        <c15:formulaRef>
                          <c15:sqref>Sheet1!$D$1</c15:sqref>
                        </c15:formulaRef>
                      </c:ext>
                    </c:extLst>
                    <c:strCache>
                      <c:ptCount val="1"/>
                      <c:pt idx="0">
                        <c:v>Colonna3</c:v>
                      </c:pt>
                    </c:strCache>
                  </c:strRef>
                </c:tx>
                <c:spPr>
                  <a:ln w="28575" cap="rnd">
                    <a:solidFill>
                      <a:schemeClr val="accent2"/>
                    </a:solidFill>
                    <a:round/>
                  </a:ln>
                  <a:effectLst/>
                </c:spPr>
                <c:marker>
                  <c:symbol val="none"/>
                </c:marker>
                <c:cat>
                  <c:strRef>
                    <c:extLst>
                      <c:ext uri="{02D57815-91ED-43cb-92C2-25804820EDAC}">
                        <c15:formulaRef>
                          <c15:sqref>Sheet1!$A$4:$A$5</c15:sqref>
                        </c15:formulaRef>
                      </c:ext>
                    </c:extLst>
                    <c:strCache>
                      <c:ptCount val="2"/>
                      <c:pt idx="0">
                        <c:v>SVM</c:v>
                      </c:pt>
                      <c:pt idx="1">
                        <c:v>CNN</c:v>
                      </c:pt>
                    </c:strCache>
                  </c:strRef>
                </c:cat>
                <c:val>
                  <c:numRef>
                    <c:extLst>
                      <c:ext uri="{02D57815-91ED-43cb-92C2-25804820EDAC}">
                        <c15:formulaRef>
                          <c15:sqref>Sheet1!$D$4:$D$5</c15:sqref>
                        </c15:formulaRef>
                      </c:ext>
                    </c:extLst>
                    <c:numCache>
                      <c:formatCode>General</c:formatCode>
                      <c:ptCount val="2"/>
                    </c:numCache>
                  </c:numRef>
                </c:val>
                <c:smooth val="0"/>
                <c:extLst>
                  <c:ext xmlns:c16="http://schemas.microsoft.com/office/drawing/2014/chart" uri="{C3380CC4-5D6E-409C-BE32-E72D297353CC}">
                    <c16:uniqueId val="{00000002-31AE-4246-9F65-2C697711B913}"/>
                  </c:ext>
                </c:extLst>
              </c15:ser>
            </c15:filteredLineSeries>
            <c15:filteredLineSeries>
              <c15:ser>
                <c:idx val="3"/>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Colonna4</c:v>
                      </c:pt>
                    </c:strCache>
                  </c:strRef>
                </c:tx>
                <c:spPr>
                  <a:ln w="28575" cap="rnd">
                    <a:solidFill>
                      <a:schemeClr val="accent2">
                        <a:tint val="77000"/>
                      </a:schemeClr>
                    </a:solidFill>
                    <a:round/>
                  </a:ln>
                  <a:effectLst/>
                </c:spPr>
                <c:marker>
                  <c:symbol val="none"/>
                </c:marker>
                <c:cat>
                  <c:strRef>
                    <c:extLst xmlns:c15="http://schemas.microsoft.com/office/drawing/2012/chart">
                      <c:ext xmlns:c15="http://schemas.microsoft.com/office/drawing/2012/chart" uri="{02D57815-91ED-43cb-92C2-25804820EDAC}">
                        <c15:formulaRef>
                          <c15:sqref>Sheet1!$A$4:$A$5</c15:sqref>
                        </c15:formulaRef>
                      </c:ext>
                    </c:extLst>
                    <c:strCache>
                      <c:ptCount val="2"/>
                      <c:pt idx="0">
                        <c:v>SVM</c:v>
                      </c:pt>
                      <c:pt idx="1">
                        <c:v>CNN</c:v>
                      </c:pt>
                    </c:strCache>
                  </c:strRef>
                </c:cat>
                <c:val>
                  <c:numRef>
                    <c:extLst xmlns:c15="http://schemas.microsoft.com/office/drawing/2012/chart">
                      <c:ext xmlns:c15="http://schemas.microsoft.com/office/drawing/2012/chart" uri="{02D57815-91ED-43cb-92C2-25804820EDAC}">
                        <c15:formulaRef>
                          <c15:sqref>Sheet1!$E$4:$E$5</c15:sqref>
                        </c15:formulaRef>
                      </c:ext>
                    </c:extLst>
                    <c:numCache>
                      <c:formatCode>General</c:formatCode>
                      <c:ptCount val="2"/>
                    </c:numCache>
                  </c:numRef>
                </c:val>
                <c:smooth val="0"/>
                <c:extLst xmlns:c15="http://schemas.microsoft.com/office/drawing/2012/chart">
                  <c:ext xmlns:c16="http://schemas.microsoft.com/office/drawing/2014/chart" uri="{C3380CC4-5D6E-409C-BE32-E72D297353CC}">
                    <c16:uniqueId val="{00000003-31AE-4246-9F65-2C697711B913}"/>
                  </c:ext>
                </c:extLst>
              </c15:ser>
            </c15:filteredLineSeries>
            <c15:filteredLineSeries>
              <c15:ser>
                <c:idx val="4"/>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Colonna5</c:v>
                      </c:pt>
                    </c:strCache>
                  </c:strRef>
                </c:tx>
                <c:spPr>
                  <a:ln w="28575" cap="rnd">
                    <a:solidFill>
                      <a:schemeClr val="accent2">
                        <a:tint val="54000"/>
                      </a:schemeClr>
                    </a:solidFill>
                    <a:round/>
                  </a:ln>
                  <a:effectLst/>
                </c:spPr>
                <c:marker>
                  <c:symbol val="none"/>
                </c:marker>
                <c:cat>
                  <c:strRef>
                    <c:extLst xmlns:c15="http://schemas.microsoft.com/office/drawing/2012/chart">
                      <c:ext xmlns:c15="http://schemas.microsoft.com/office/drawing/2012/chart" uri="{02D57815-91ED-43cb-92C2-25804820EDAC}">
                        <c15:formulaRef>
                          <c15:sqref>Sheet1!$A$4:$A$5</c15:sqref>
                        </c15:formulaRef>
                      </c:ext>
                    </c:extLst>
                    <c:strCache>
                      <c:ptCount val="2"/>
                      <c:pt idx="0">
                        <c:v>SVM</c:v>
                      </c:pt>
                      <c:pt idx="1">
                        <c:v>CNN</c:v>
                      </c:pt>
                    </c:strCache>
                  </c:strRef>
                </c:cat>
                <c:val>
                  <c:numRef>
                    <c:extLst xmlns:c15="http://schemas.microsoft.com/office/drawing/2012/chart">
                      <c:ext xmlns:c15="http://schemas.microsoft.com/office/drawing/2012/chart" uri="{02D57815-91ED-43cb-92C2-25804820EDAC}">
                        <c15:formulaRef>
                          <c15:sqref>Sheet1!$F$4:$F$5</c15:sqref>
                        </c15:formulaRef>
                      </c:ext>
                    </c:extLst>
                    <c:numCache>
                      <c:formatCode>General</c:formatCode>
                      <c:ptCount val="2"/>
                    </c:numCache>
                  </c:numRef>
                </c:val>
                <c:smooth val="0"/>
                <c:extLst xmlns:c15="http://schemas.microsoft.com/office/drawing/2012/chart">
                  <c:ext xmlns:c16="http://schemas.microsoft.com/office/drawing/2014/chart" uri="{C3380CC4-5D6E-409C-BE32-E72D297353CC}">
                    <c16:uniqueId val="{00000004-31AE-4246-9F65-2C697711B913}"/>
                  </c:ext>
                </c:extLst>
              </c15:ser>
            </c15:filteredLineSeries>
          </c:ext>
        </c:extLst>
      </c:line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98691624"/>
        <c:crosses val="autoZero"/>
        <c:auto val="1"/>
        <c:lblAlgn val="ctr"/>
        <c:lblOffset val="100"/>
        <c:noMultiLvlLbl val="0"/>
      </c:catAx>
      <c:valAx>
        <c:axId val="39869162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401473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SVM</c:v>
                </c:pt>
              </c:strCache>
            </c:strRef>
          </c:tx>
          <c:spPr>
            <a:solidFill>
              <a:schemeClr val="accent1"/>
            </a:solidFill>
            <a:ln>
              <a:noFill/>
            </a:ln>
            <a:effectLst/>
          </c:spPr>
          <c:invertIfNegative val="0"/>
          <c:cat>
            <c:strRef>
              <c:f>Sheet1!$A$2:$A$3</c:f>
              <c:strCache>
                <c:ptCount val="2"/>
                <c:pt idx="0">
                  <c:v>Valence</c:v>
                </c:pt>
                <c:pt idx="1">
                  <c:v>Arousal</c:v>
                </c:pt>
              </c:strCache>
            </c:strRef>
          </c:cat>
          <c:val>
            <c:numRef>
              <c:f>Sheet1!$B$2:$B$3</c:f>
              <c:numCache>
                <c:formatCode>0%</c:formatCode>
                <c:ptCount val="2"/>
                <c:pt idx="0">
                  <c:v>0.51</c:v>
                </c:pt>
                <c:pt idx="1">
                  <c:v>0.63</c:v>
                </c:pt>
              </c:numCache>
            </c:numRef>
          </c:val>
          <c:extLst>
            <c:ext xmlns:c16="http://schemas.microsoft.com/office/drawing/2014/chart" uri="{C3380CC4-5D6E-409C-BE32-E72D297353CC}">
              <c16:uniqueId val="{00000000-39C1-445C-AB80-D03B6BEFB79A}"/>
            </c:ext>
          </c:extLst>
        </c:ser>
        <c:ser>
          <c:idx val="1"/>
          <c:order val="1"/>
          <c:tx>
            <c:strRef>
              <c:f>Sheet1!$C$1</c:f>
              <c:strCache>
                <c:ptCount val="1"/>
                <c:pt idx="0">
                  <c:v>CNN</c:v>
                </c:pt>
              </c:strCache>
            </c:strRef>
          </c:tx>
          <c:spPr>
            <a:solidFill>
              <a:schemeClr val="accent2"/>
            </a:solidFill>
            <a:ln>
              <a:noFill/>
            </a:ln>
            <a:effectLst/>
          </c:spPr>
          <c:invertIfNegative val="0"/>
          <c:cat>
            <c:strRef>
              <c:f>Sheet1!$A$2:$A$3</c:f>
              <c:strCache>
                <c:ptCount val="2"/>
                <c:pt idx="0">
                  <c:v>Valence</c:v>
                </c:pt>
                <c:pt idx="1">
                  <c:v>Arousal</c:v>
                </c:pt>
              </c:strCache>
            </c:strRef>
          </c:cat>
          <c:val>
            <c:numRef>
              <c:f>Sheet1!$C$2:$C$3</c:f>
              <c:numCache>
                <c:formatCode>0%</c:formatCode>
                <c:ptCount val="2"/>
                <c:pt idx="0">
                  <c:v>0.64</c:v>
                </c:pt>
                <c:pt idx="1">
                  <c:v>0.59</c:v>
                </c:pt>
              </c:numCache>
            </c:numRef>
          </c:val>
          <c:extLst>
            <c:ext xmlns:c16="http://schemas.microsoft.com/office/drawing/2014/chart" uri="{C3380CC4-5D6E-409C-BE32-E72D297353CC}">
              <c16:uniqueId val="{00000001-39C1-445C-AB80-D03B6BEFB79A}"/>
            </c:ext>
          </c:extLst>
        </c:ser>
        <c:dLbls>
          <c:showLegendKey val="0"/>
          <c:showVal val="0"/>
          <c:showCatName val="0"/>
          <c:showSerName val="0"/>
          <c:showPercent val="0"/>
          <c:showBubbleSize val="0"/>
        </c:dLbls>
        <c:gapWidth val="219"/>
        <c:overlap val="-27"/>
        <c:axId val="401473768"/>
        <c:axId val="398691624"/>
      </c:barChart>
      <c:catAx>
        <c:axId val="4014737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398691624"/>
        <c:crosses val="autoZero"/>
        <c:auto val="1"/>
        <c:lblAlgn val="ctr"/>
        <c:lblOffset val="100"/>
        <c:noMultiLvlLbl val="0"/>
      </c:catAx>
      <c:valAx>
        <c:axId val="398691624"/>
        <c:scaling>
          <c:orientation val="minMax"/>
          <c:max val="0.70000000000000007"/>
          <c:min val="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401473768"/>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AFF075A9-79FD-4C25-8CB4-4C1C7B73C8A9}" type="datetime1">
              <a:rPr lang="it-IT" smtClean="0"/>
              <a:pPr algn="r" rtl="0"/>
              <a:t>13/05/2020</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it-IT" smtClean="0"/>
              <a:pPr algn="r" rtl="0"/>
              <a:t>‹N›</a:t>
            </a:fld>
            <a:endParaRPr lang="it-IT"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lang="it-IT" noProof="0" dirty="0"/>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5CDC68C7-8623-4451-B071-5021073ABB13}" type="datetime1">
              <a:rPr lang="it-IT" smtClean="0"/>
              <a:pPr/>
              <a:t>13/05/2020</a:t>
            </a:fld>
            <a:endParaRPr lang="it-IT" dirty="0"/>
          </a:p>
        </p:txBody>
      </p:sp>
      <p:sp>
        <p:nvSpPr>
          <p:cNvPr id="4" name="Segnaposto immagin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it-IT" noProof="0" dirty="0"/>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lang="it-IT" noProof="0" dirty="0"/>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it-IT" smtClean="0"/>
              <a:pPr/>
              <a:t>‹N›</a:t>
            </a:fld>
            <a:endParaRPr lang="it-IT"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Salve a tutti sono lo studente Michele Metta e oggi vi presenterò la tesi dal titolo </a:t>
            </a:r>
            <a:r>
              <a:rPr lang="it-IT" dirty="0" err="1"/>
              <a:t>EmoFEATURES</a:t>
            </a:r>
            <a:r>
              <a:rPr lang="it-IT" dirty="0"/>
              <a:t>: Riconoscimento delle emozioni dalla voce.</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a:t>
            </a:fld>
            <a:endParaRPr lang="it-IT" dirty="0"/>
          </a:p>
        </p:txBody>
      </p:sp>
    </p:spTree>
    <p:extLst>
      <p:ext uri="{BB962C8B-B14F-4D97-AF65-F5344CB8AC3E}">
        <p14:creationId xmlns:p14="http://schemas.microsoft.com/office/powerpoint/2010/main" val="591733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 fine di poter ottenere file audio omogenei, è stata eseguita inizialmente una fase di </a:t>
            </a:r>
            <a:r>
              <a:rPr lang="it-IT" dirty="0" err="1"/>
              <a:t>pre</a:t>
            </a:r>
            <a:r>
              <a:rPr lang="it-IT" dirty="0"/>
              <a:t>-elaborazione dei file audio presenti nei datasets precedentemente citati.</a:t>
            </a:r>
          </a:p>
          <a:p>
            <a:pPr marL="171450" indent="-171450">
              <a:buFontTx/>
              <a:buChar char="-"/>
            </a:pPr>
            <a:r>
              <a:rPr lang="it-IT" dirty="0"/>
              <a:t>Tutti gli audio sono stati portati ad una frequenza di campionamento di 16 kHz.</a:t>
            </a:r>
          </a:p>
          <a:p>
            <a:pPr marL="171450" indent="-171450">
              <a:buFontTx/>
              <a:buChar char="-"/>
            </a:pPr>
            <a:r>
              <a:rPr lang="it-IT" dirty="0"/>
              <a:t>E’ stato rimosso il silenzio</a:t>
            </a:r>
          </a:p>
          <a:p>
            <a:pPr marL="171450" indent="-171450">
              <a:buFontTx/>
              <a:buChar char="-"/>
            </a:pPr>
            <a:r>
              <a:rPr lang="it-IT" dirty="0"/>
              <a:t>Inoltre, Tutti gli audio al di sotto del secondo sono stati eliminati, poiché fornivano poche informazioni rilevanti ai modelli.</a:t>
            </a:r>
          </a:p>
          <a:p>
            <a:pPr marL="171450" indent="-171450">
              <a:buFontTx/>
              <a:buChar char="-"/>
            </a:pPr>
            <a:r>
              <a:rPr lang="it-IT" dirty="0"/>
              <a:t>E’ stata applicata la tecnica Data </a:t>
            </a:r>
            <a:r>
              <a:rPr lang="it-IT" dirty="0" err="1"/>
              <a:t>augmentation</a:t>
            </a:r>
            <a:r>
              <a:rPr lang="it-IT" dirty="0"/>
              <a:t> utilizzando l’aggiunta del rumore Gaussiano per poter permettere ai modelli di generalizzare meglio e ridurre l’</a:t>
            </a:r>
            <a:r>
              <a:rPr lang="it-IT" dirty="0" err="1"/>
              <a:t>overfitting</a:t>
            </a:r>
            <a:r>
              <a:rPr lang="it-IT" dirty="0"/>
              <a:t>.</a:t>
            </a:r>
          </a:p>
          <a:p>
            <a:pPr marL="0" indent="0">
              <a:buFontTx/>
              <a:buNone/>
            </a:pPr>
            <a:r>
              <a:rPr lang="it-IT" dirty="0"/>
              <a:t>Infine è stato creato un unico dataset bilanciato, questo perché quando si ha un dataset sbilanciato i modelli tendono a concentrarsi di più sulle classi maggioritarie, e di conseguenza gli esempi che appartengono alle classi minoritarie vengono classificati erroneamente più facilmente. </a:t>
            </a:r>
          </a:p>
          <a:p>
            <a:pPr marL="0" indent="0">
              <a:buFontTx/>
              <a:buNone/>
            </a:pPr>
            <a:r>
              <a:rPr lang="it-IT" dirty="0"/>
              <a:t>Il dataset così ottenuto quindi, è composto in totale da circa 14420 file audio.</a:t>
            </a:r>
          </a:p>
          <a:p>
            <a:pPr marL="0" indent="0">
              <a:buFontTx/>
              <a:buNone/>
            </a:pPr>
            <a:endParaRPr lang="it-IT" dirty="0"/>
          </a:p>
          <a:p>
            <a:pPr marL="0" indent="0">
              <a:buFontTx/>
              <a:buNone/>
            </a:pPr>
            <a:endParaRPr lang="it-IT" dirty="0"/>
          </a:p>
          <a:p>
            <a:pPr marL="0" indent="0">
              <a:buFontTx/>
              <a:buNone/>
            </a:pPr>
            <a:endParaRPr lang="it-IT" dirty="0"/>
          </a:p>
          <a:p>
            <a:pPr marL="0" indent="0">
              <a:buFontTx/>
              <a:buNone/>
            </a:pPr>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10</a:t>
            </a:fld>
            <a:endParaRPr lang="it-IT" dirty="0"/>
          </a:p>
        </p:txBody>
      </p:sp>
    </p:spTree>
    <p:extLst>
      <p:ext uri="{BB962C8B-B14F-4D97-AF65-F5344CB8AC3E}">
        <p14:creationId xmlns:p14="http://schemas.microsoft.com/office/powerpoint/2010/main" val="426563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prima feature utilizzata per gli algoritmi di machine learning è stata la MFCC. Essa è in grado di simulare il funzionamento dell’orecchio umano tramite l’applicazione del filtro Mel che è in grado di trasformare i dati sonori in modo lineare alle basse frequenze (sotto i 1000 Hz) e logaritmico alle alte (sopra i 1000 Hz).</a:t>
            </a:r>
          </a:p>
          <a:p>
            <a:r>
              <a:rPr lang="it-IT" dirty="0"/>
              <a:t>Sono stati estrapolati in totale 20 coefficienti MFCC.</a:t>
            </a:r>
          </a:p>
          <a:p>
            <a:r>
              <a:rPr lang="it-IT" dirty="0"/>
              <a:t>A partire da questi 20 coefficienti sono stati inoltre calcolati i valori delta e delta-delta in modo da ottenere l’andamento temporale dell’MFCC.</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11</a:t>
            </a:fld>
            <a:endParaRPr lang="it-IT" dirty="0"/>
          </a:p>
        </p:txBody>
      </p:sp>
    </p:spTree>
    <p:extLst>
      <p:ext uri="{BB962C8B-B14F-4D97-AF65-F5344CB8AC3E}">
        <p14:creationId xmlns:p14="http://schemas.microsoft.com/office/powerpoint/2010/main" val="3714125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Un’altra feature utilizzata è stata il pitch, che corrisponde all’intonazione della voce e rappresenta la frequenza di vibrazione delle corde vocali. Livelli alti di pitch permettono di riconoscere le emozioni che mirano a catturare l’attenzione di uno o più ascoltatori come la gioia, rabbia o paura. Invece livelli bassi permettono di riconoscere le emozioni più sobrie come la tristezza o la calma.</a:t>
            </a:r>
          </a:p>
          <a:p>
            <a:endParaRPr lang="it-IT" dirty="0"/>
          </a:p>
          <a:p>
            <a:r>
              <a:rPr lang="it-IT" dirty="0"/>
              <a:t>E’ stato utilizzato anche lo Zero Crossing Rate, che misura la velocità delle variazioni di segno all’interno di un segnale audio.</a:t>
            </a:r>
          </a:p>
          <a:p>
            <a:endParaRPr lang="it-IT" dirty="0"/>
          </a:p>
          <a:p>
            <a:r>
              <a:rPr lang="it-IT" dirty="0"/>
              <a:t>L’ultima feature utilizzata è stata l’energia, che invece permette di calcolare l’intensità e quindi la potenza del suono emesso. L’intensità è crescente per emozioni come ad esempio la rabbia, la paura o la gioia, mentre è decrescente ad esempio per la tristezza.</a:t>
            </a:r>
          </a:p>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12</a:t>
            </a:fld>
            <a:endParaRPr lang="it-IT" dirty="0"/>
          </a:p>
        </p:txBody>
      </p:sp>
    </p:spTree>
    <p:extLst>
      <p:ext uri="{BB962C8B-B14F-4D97-AF65-F5344CB8AC3E}">
        <p14:creationId xmlns:p14="http://schemas.microsoft.com/office/powerpoint/2010/main" val="356208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Durante la fase di sperimentazione sono stati testati 5 classificatori, per cercare di individuare quale fosse il migliore per questo dominio. </a:t>
            </a:r>
          </a:p>
          <a:p>
            <a:r>
              <a:rPr lang="it-IT" dirty="0"/>
              <a:t>I classificatori testati sono: il Random Forrest, il </a:t>
            </a:r>
            <a:r>
              <a:rPr lang="it-IT" dirty="0" err="1"/>
              <a:t>Gradient</a:t>
            </a:r>
            <a:r>
              <a:rPr lang="it-IT" dirty="0"/>
              <a:t> </a:t>
            </a:r>
            <a:r>
              <a:rPr lang="it-IT" dirty="0" err="1"/>
              <a:t>Boosting</a:t>
            </a:r>
            <a:r>
              <a:rPr lang="it-IT" dirty="0"/>
              <a:t>, la Support </a:t>
            </a:r>
            <a:r>
              <a:rPr lang="it-IT" dirty="0" err="1"/>
              <a:t>Vector</a:t>
            </a:r>
            <a:r>
              <a:rPr lang="it-IT" dirty="0"/>
              <a:t> Machine, la Multi-Layer </a:t>
            </a:r>
            <a:r>
              <a:rPr lang="it-IT" dirty="0" err="1"/>
              <a:t>Perceptron</a:t>
            </a:r>
            <a:r>
              <a:rPr lang="it-IT" dirty="0"/>
              <a:t> e il K-</a:t>
            </a:r>
            <a:r>
              <a:rPr lang="it-IT" dirty="0" err="1"/>
              <a:t>Nearest</a:t>
            </a:r>
            <a:r>
              <a:rPr lang="it-IT" dirty="0"/>
              <a:t>-</a:t>
            </a:r>
            <a:r>
              <a:rPr lang="it-IT" dirty="0" err="1"/>
              <a:t>Neighbors</a:t>
            </a:r>
            <a:r>
              <a:rPr lang="it-IT" dirty="0"/>
              <a:t>. </a:t>
            </a:r>
          </a:p>
          <a:p>
            <a:r>
              <a:rPr lang="it-IT" dirty="0"/>
              <a:t>Come input sono state utilizzate le features dette precedentemente, esse però sono state standardizzate in modo da ottenerle con media 0 e varianza 1. L’utilizzo di questa tecnica è molto utilizzata nell’ambito del machine learning in quanto permette ai classificatori di attribuire ad ogni feature la stessa importanza.</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13</a:t>
            </a:fld>
            <a:endParaRPr lang="it-IT" dirty="0"/>
          </a:p>
        </p:txBody>
      </p:sp>
    </p:spTree>
    <p:extLst>
      <p:ext uri="{BB962C8B-B14F-4D97-AF65-F5344CB8AC3E}">
        <p14:creationId xmlns:p14="http://schemas.microsoft.com/office/powerpoint/2010/main" val="1921588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Dopodichè</a:t>
            </a:r>
            <a:r>
              <a:rPr lang="it-IT" dirty="0"/>
              <a:t> è stata testata anche una </a:t>
            </a:r>
            <a:r>
              <a:rPr lang="it-IT" dirty="0" err="1"/>
              <a:t>Convolutional</a:t>
            </a:r>
            <a:r>
              <a:rPr lang="it-IT" dirty="0"/>
              <a:t> </a:t>
            </a:r>
            <a:r>
              <a:rPr lang="it-IT" dirty="0" err="1"/>
              <a:t>Neural</a:t>
            </a:r>
            <a:r>
              <a:rPr lang="it-IT" dirty="0"/>
              <a:t> Network che prende in input il Mel-Frequency </a:t>
            </a:r>
            <a:r>
              <a:rPr lang="it-IT" dirty="0" err="1"/>
              <a:t>Spectrogram</a:t>
            </a:r>
            <a:r>
              <a:rPr lang="it-IT" dirty="0"/>
              <a:t>, il quale descrive come il contenuto frequenziale varia nel tempo. A differenza dello spettrogramma normale esso riporta sull’asse y la frequenza in scala Mel. In questo modo si pone maggiore attenzione sull’estremità inferiore dello spettro delle frequenze rispetto a quello superiore, imitando così le capacità percettive dell’udito degli umani.</a:t>
            </a:r>
          </a:p>
          <a:p>
            <a:r>
              <a:rPr lang="it-IT" dirty="0"/>
              <a:t>La dimensione dello spettrogramma è una matrice 128 per 128 corrispondente ad un audio di 3 secondi. Per gli audio presenti nel dataset, più corti di 3 secondi è stata utilizzata la tecnica dello zero-</a:t>
            </a:r>
            <a:r>
              <a:rPr lang="it-IT" dirty="0" err="1"/>
              <a:t>padding</a:t>
            </a:r>
            <a:r>
              <a:rPr lang="it-IT" dirty="0"/>
              <a:t>, invece per quelli più lunghi è stato utilizzato il troncamento.</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14</a:t>
            </a:fld>
            <a:endParaRPr lang="it-IT" dirty="0"/>
          </a:p>
        </p:txBody>
      </p:sp>
    </p:spTree>
    <p:extLst>
      <p:ext uri="{BB962C8B-B14F-4D97-AF65-F5344CB8AC3E}">
        <p14:creationId xmlns:p14="http://schemas.microsoft.com/office/powerpoint/2010/main" val="3465843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L’algoritmo utilizzato per valutare i modelli è stata la </a:t>
            </a:r>
            <a:r>
              <a:rPr lang="it-IT" dirty="0" err="1"/>
              <a:t>Stratified</a:t>
            </a:r>
            <a:r>
              <a:rPr lang="it-IT" dirty="0"/>
              <a:t> k-</a:t>
            </a:r>
            <a:r>
              <a:rPr lang="it-IT" dirty="0" err="1"/>
              <a:t>fold</a:t>
            </a:r>
            <a:r>
              <a:rPr lang="it-IT" dirty="0"/>
              <a:t> cross-</a:t>
            </a:r>
            <a:r>
              <a:rPr lang="it-IT" dirty="0" err="1"/>
              <a:t>validation</a:t>
            </a:r>
            <a:r>
              <a:rPr lang="it-IT" dirty="0"/>
              <a:t> con k = 5. Questo algoritmo permette di ottenere valori di accuratezza che tengono conto di partizioni equilibrate che garantiscono una buona rappresentazioni di tutte le classi. </a:t>
            </a:r>
          </a:p>
          <a:p>
            <a:r>
              <a:rPr lang="it-IT" dirty="0"/>
              <a:t>Dai due grafici si può notare come la SVM risulti essere il classificatore migliore sul dataset bilanciato sia per quanto riguarda la </a:t>
            </a:r>
            <a:r>
              <a:rPr lang="it-IT" dirty="0" err="1"/>
              <a:t>valence</a:t>
            </a:r>
            <a:r>
              <a:rPr lang="it-IT" dirty="0"/>
              <a:t> che l’</a:t>
            </a:r>
            <a:r>
              <a:rPr lang="it-IT" dirty="0" err="1"/>
              <a:t>arousal</a:t>
            </a:r>
            <a:r>
              <a:rPr lang="it-IT" dirty="0"/>
              <a:t>, riuscendo ad arrivare in entrambi i casi ad un’accuratezza media del 93%. Per queste ragioni si è deciso di utilizzarlo come modello finale da comparare con la </a:t>
            </a:r>
            <a:r>
              <a:rPr lang="it-IT" dirty="0" err="1"/>
              <a:t>Convolutional</a:t>
            </a:r>
            <a:r>
              <a:rPr lang="it-IT" dirty="0"/>
              <a:t> </a:t>
            </a:r>
            <a:r>
              <a:rPr lang="it-IT" dirty="0" err="1"/>
              <a:t>Neural</a:t>
            </a:r>
            <a:r>
              <a:rPr lang="it-IT" dirty="0"/>
              <a:t> Network.</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15</a:t>
            </a:fld>
            <a:endParaRPr lang="it-IT" dirty="0"/>
          </a:p>
        </p:txBody>
      </p:sp>
    </p:spTree>
    <p:extLst>
      <p:ext uri="{BB962C8B-B14F-4D97-AF65-F5344CB8AC3E}">
        <p14:creationId xmlns:p14="http://schemas.microsoft.com/office/powerpoint/2010/main" val="3520186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Successivamente è stata eseguita la comparazione tra la SVM e la CNN sempre sul dataset bilanciato. </a:t>
            </a:r>
          </a:p>
          <a:p>
            <a:r>
              <a:rPr lang="it-IT" dirty="0"/>
              <a:t>In questo caso, come si può notare da questi grafici la SVM risulta essere superiore alla CNN sia sulla </a:t>
            </a:r>
            <a:r>
              <a:rPr lang="it-IT" dirty="0" err="1"/>
              <a:t>valence</a:t>
            </a:r>
            <a:r>
              <a:rPr lang="it-IT" dirty="0"/>
              <a:t> con un 93% di accuratezza media contro l’80%, e sia sull’</a:t>
            </a:r>
            <a:r>
              <a:rPr lang="it-IT" dirty="0" err="1"/>
              <a:t>arousal</a:t>
            </a:r>
            <a:r>
              <a:rPr lang="it-IT" dirty="0"/>
              <a:t> dove la SVM raggiunge sempre lo stesso valore di accuratezza detto pocanzi mentre la CNN raggiunge l’87%. </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16</a:t>
            </a:fld>
            <a:endParaRPr lang="it-IT" dirty="0"/>
          </a:p>
        </p:txBody>
      </p:sp>
    </p:spTree>
    <p:extLst>
      <p:ext uri="{BB962C8B-B14F-4D97-AF65-F5344CB8AC3E}">
        <p14:creationId xmlns:p14="http://schemas.microsoft.com/office/powerpoint/2010/main" val="29214589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ulteriore verifica di correttezza del sistema, un ultimo test è stato eseguito tra i due modelli. Questa volta però è stato utilizzato un dataset più o meno sempre bilanciato, creato da me, formato da file audio estratti da film e fatti etichettare da 7 persone. Sono state scelte quindi, le sole voci che hanno ottenuto una votazione di maggioranza tra i soggetti, ottenendo così un totale di 209 tracce audio. </a:t>
            </a:r>
          </a:p>
          <a:p>
            <a:r>
              <a:rPr lang="it-IT" dirty="0"/>
              <a:t>Come si può notare dall’istogramma, in questo caso la CNN ottiene un valore di accuratezza maggiore rispetto alla SVM per la </a:t>
            </a:r>
            <a:r>
              <a:rPr lang="it-IT" dirty="0" err="1"/>
              <a:t>valence</a:t>
            </a:r>
            <a:r>
              <a:rPr lang="it-IT" dirty="0"/>
              <a:t>, mostrando quindi una maggiore robustezza, raggiungendo il 64%. Per l’</a:t>
            </a:r>
            <a:r>
              <a:rPr lang="it-IT" dirty="0" err="1"/>
              <a:t>arousal</a:t>
            </a:r>
            <a:r>
              <a:rPr lang="it-IT" dirty="0"/>
              <a:t> invece, il modello migliore continua ad essere la SVM che raggiunge il 63% di accuratezza. Per queste ragioni nell’applicazione </a:t>
            </a:r>
            <a:r>
              <a:rPr lang="it-IT" dirty="0" err="1"/>
              <a:t>EmoFEATURES</a:t>
            </a:r>
            <a:r>
              <a:rPr lang="it-IT" dirty="0"/>
              <a:t> </a:t>
            </a:r>
            <a:r>
              <a:rPr lang="it-IT" dirty="0" err="1"/>
              <a:t>e’</a:t>
            </a:r>
            <a:r>
              <a:rPr lang="it-IT" dirty="0"/>
              <a:t> stato utilizzato il modello CNN per riconoscere la </a:t>
            </a:r>
            <a:r>
              <a:rPr lang="it-IT" dirty="0" err="1"/>
              <a:t>valence</a:t>
            </a:r>
            <a:r>
              <a:rPr lang="it-IT" dirty="0"/>
              <a:t> e la SVM per il riconoscimento dell’</a:t>
            </a:r>
            <a:r>
              <a:rPr lang="it-IT" dirty="0" err="1"/>
              <a:t>arousal</a:t>
            </a:r>
            <a:r>
              <a:rPr lang="it-IT" dirty="0"/>
              <a:t>.</a:t>
            </a:r>
          </a:p>
          <a:p>
            <a:r>
              <a:rPr lang="it-IT" dirty="0"/>
              <a:t>Come si può notare i valori di accuratezza in questo caso non sono alti, questo è dovuto soprattutto al fatto che gli audio utilizzati in questo caso sono stati estratti in un ambiente NON controllato e senza l’utilizzo di apparecchiature professionali.</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17</a:t>
            </a:fld>
            <a:endParaRPr lang="it-IT" dirty="0"/>
          </a:p>
        </p:txBody>
      </p:sp>
    </p:spTree>
    <p:extLst>
      <p:ext uri="{BB962C8B-B14F-4D97-AF65-F5344CB8AC3E}">
        <p14:creationId xmlns:p14="http://schemas.microsoft.com/office/powerpoint/2010/main" val="2751259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già detto dal mio collega Pace precedentemente, in </a:t>
            </a:r>
            <a:r>
              <a:rPr lang="it-IT" dirty="0" err="1"/>
              <a:t>EmoFEATURES</a:t>
            </a:r>
            <a:r>
              <a:rPr lang="it-IT" dirty="0"/>
              <a:t> sono state implementate anche le funzionalità per il riconoscimento delle emozioni sia solo dalla voce e sia da voce e volto contemporaneamente. Per quanto riguarda la prima, a sinistra ne è presente un esempio: dopo aver cliccato sul pulsante start infatti, sarà possibile parlare, e il sistema stamperà i risultati all’interno della text box indicata. Un esempio della seconda funzionalità invece, è rappresentato nella figura di destra, dove si può notare che dopo aver cliccato sul pulsante start, si aprirà una mini-schermata dove sarà presente il risultato del riconoscimento dell’emozione sia dalla voce che dal volto.  </a:t>
            </a:r>
          </a:p>
          <a:p>
            <a:endParaRPr lang="it-IT" dirty="0"/>
          </a:p>
          <a:p>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18</a:t>
            </a:fld>
            <a:endParaRPr lang="it-IT" dirty="0"/>
          </a:p>
        </p:txBody>
      </p:sp>
    </p:spTree>
    <p:extLst>
      <p:ext uri="{BB962C8B-B14F-4D97-AF65-F5344CB8AC3E}">
        <p14:creationId xmlns:p14="http://schemas.microsoft.com/office/powerpoint/2010/main" val="3890970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questo lavoro di tesi sono stati testati diversi modelli, tuttavia la SVM è risultato essere il modello migliore tra questi, per quanto riguarda il riconoscimento della </a:t>
            </a:r>
            <a:r>
              <a:rPr lang="it-IT" dirty="0" err="1"/>
              <a:t>valence</a:t>
            </a:r>
            <a:r>
              <a:rPr lang="it-IT" dirty="0"/>
              <a:t> e </a:t>
            </a:r>
            <a:r>
              <a:rPr lang="it-IT" dirty="0" err="1"/>
              <a:t>arousal</a:t>
            </a:r>
            <a:r>
              <a:rPr lang="it-IT" dirty="0"/>
              <a:t> sul dataset bilanciato. </a:t>
            </a:r>
          </a:p>
          <a:p>
            <a:r>
              <a:rPr lang="it-IT" dirty="0"/>
              <a:t>Per quanto riguarda invece l’analisi dei risultati ottenuti sul dataset da me creato, la </a:t>
            </a:r>
            <a:r>
              <a:rPr lang="it-IT" dirty="0" err="1"/>
              <a:t>Convolutional</a:t>
            </a:r>
            <a:r>
              <a:rPr lang="it-IT" dirty="0"/>
              <a:t> </a:t>
            </a:r>
            <a:r>
              <a:rPr lang="it-IT" dirty="0" err="1"/>
              <a:t>Neural</a:t>
            </a:r>
            <a:r>
              <a:rPr lang="it-IT" dirty="0"/>
              <a:t> Network si è dimostrata essere superiore in termini di generalizzazione rispetto alla SVM per quanto riguarda la </a:t>
            </a:r>
            <a:r>
              <a:rPr lang="it-IT" dirty="0" err="1"/>
              <a:t>valence</a:t>
            </a:r>
            <a:r>
              <a:rPr lang="it-IT" dirty="0"/>
              <a:t>. Tuttavia i risultati ottenuti sull’ultimo dataset mostrano valori di accuratezza nettamente più bassi, questo probabilmente è dovuto all’incidenza di diversi fattori, come ad esempio quello ambientale, poiché nell’ambito SER risulta essere ancora molto complicato riuscire ad ottenere risultati abbastanza buoni in ambienti non controllati e senza l’utilizzo di dispositivi di registrazione avanzati. Un altro problema può essere stato causato da un’eventuale dipendenza dal genere (maschile o femminile).</a:t>
            </a:r>
          </a:p>
          <a:p>
            <a:endParaRPr lang="it-IT" dirty="0"/>
          </a:p>
          <a:p>
            <a:r>
              <a:rPr lang="it-IT" dirty="0"/>
              <a:t>Per queste ragioni, molti sono i miglioramenti che potrebbero essere fatti:</a:t>
            </a:r>
          </a:p>
          <a:p>
            <a:pPr marL="171450" indent="-171450">
              <a:buFontTx/>
              <a:buChar char="-"/>
            </a:pPr>
            <a:r>
              <a:rPr lang="it-IT" dirty="0"/>
              <a:t>Ad esempio, aumentare la dimensione del dataset finale quasi sicuramente potrebbe portare ad ottenere risultati migliori, infatti, soprattutto modelli come la CNN, riescono a generalizzare molto meglio un domino con l’ausilio di dataset di dimensione superiore alle 20 mila istanze. </a:t>
            </a:r>
          </a:p>
          <a:p>
            <a:pPr marL="171450" indent="-171450">
              <a:buFontTx/>
              <a:buChar char="-"/>
            </a:pPr>
            <a:r>
              <a:rPr lang="it-IT" dirty="0"/>
              <a:t>Si potrebbe suddividere il dataset in base al sesso, per valutare eventuali influenze dovute alla differenza di genere maschile e femminile degli oratori.</a:t>
            </a:r>
          </a:p>
          <a:p>
            <a:pPr marL="171450" indent="-171450">
              <a:buFontTx/>
              <a:buChar char="-"/>
            </a:pPr>
            <a:r>
              <a:rPr lang="it-IT" dirty="0"/>
              <a:t>Si potrebbe inoltre, implementare una funzione di riaddestramento nell’applicazione EMOFEATURES, soprattutto per quanto riguarda la voce, in modo tale da permettere agli utenti, l’inserimento di nuovi file audio all’interno del dataset di addestramento; in modo da poter permettere ai modelli di riaddestrarsi automaticamente e imparare da eventuali esempi erroneamente predetti. </a:t>
            </a:r>
          </a:p>
          <a:p>
            <a:pPr marL="0" indent="0">
              <a:buFontTx/>
              <a:buNone/>
            </a:pPr>
            <a:r>
              <a:rPr lang="it-IT" dirty="0"/>
              <a:t>-   Infine, potrebbe rivelarsi utile l’individuazione di una tecnica per poter fondere i risultati della voce e del volto, in modo da cercare di ottenere risultati più accurati.</a:t>
            </a:r>
          </a:p>
          <a:p>
            <a:endParaRPr lang="it-IT" dirty="0"/>
          </a:p>
          <a:p>
            <a:endParaRPr lang="it-IT" dirty="0"/>
          </a:p>
          <a:p>
            <a:endParaRPr lang="it-IT" dirty="0"/>
          </a:p>
          <a:p>
            <a:endParaRPr lang="it-IT" dirty="0"/>
          </a:p>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19</a:t>
            </a:fld>
            <a:endParaRPr lang="it-IT" dirty="0"/>
          </a:p>
        </p:txBody>
      </p:sp>
    </p:spTree>
    <p:extLst>
      <p:ext uri="{BB962C8B-B14F-4D97-AF65-F5344CB8AC3E}">
        <p14:creationId xmlns:p14="http://schemas.microsoft.com/office/powerpoint/2010/main" val="154433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Gli obiettivi per questo lavoro di tesi sono stati principalmente 2: </a:t>
            </a:r>
          </a:p>
          <a:p>
            <a:r>
              <a:rPr lang="it-IT" dirty="0"/>
              <a:t>il primo: la valutazione di algoritmi di apprendimento automatico e deep learning con corpora di voci emotive multilingua, per il riconoscimento delle emozioni dalla voce mediante </a:t>
            </a:r>
            <a:r>
              <a:rPr lang="it-IT" dirty="0" err="1"/>
              <a:t>valence</a:t>
            </a:r>
            <a:r>
              <a:rPr lang="it-IT" dirty="0"/>
              <a:t> e </a:t>
            </a:r>
            <a:r>
              <a:rPr lang="it-IT" dirty="0" err="1"/>
              <a:t>arousal</a:t>
            </a:r>
            <a:r>
              <a:rPr lang="it-IT" dirty="0"/>
              <a:t>.</a:t>
            </a:r>
          </a:p>
          <a:p>
            <a:r>
              <a:rPr lang="it-IT" dirty="0"/>
              <a:t>Il secondo: creazione di un sistema </a:t>
            </a:r>
            <a:r>
              <a:rPr lang="it-IT" dirty="0" err="1"/>
              <a:t>EmoFEATURES</a:t>
            </a:r>
            <a:r>
              <a:rPr lang="it-IT" dirty="0"/>
              <a:t> per il riconoscimento delle emozioni in real-time.</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2</a:t>
            </a:fld>
            <a:endParaRPr lang="it-IT" dirty="0"/>
          </a:p>
        </p:txBody>
      </p:sp>
    </p:spTree>
    <p:extLst>
      <p:ext uri="{BB962C8B-B14F-4D97-AF65-F5344CB8AC3E}">
        <p14:creationId xmlns:p14="http://schemas.microsoft.com/office/powerpoint/2010/main" val="1627371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emozioni sono un processo articolato in più componenti, hanno un decorso temporale e possono essere attivate da stimoli interni o esterni. </a:t>
            </a:r>
          </a:p>
          <a:p>
            <a:r>
              <a:rPr lang="it-IT" dirty="0"/>
              <a:t>L’emozione è la principale caratteristica distintiva dell’essere umano ed è alla base dei rapporti interpersonali. </a:t>
            </a:r>
          </a:p>
          <a:p>
            <a:r>
              <a:rPr lang="it-IT" dirty="0"/>
              <a:t>Essa ha soprattutto una funzione comunicativa, infatti permette di comunicare all’esterno lo stato cognitivo e le intenzioni di una persona. Questa comunicazione può avvenire sia in modo consapevole che inconsapevole. </a:t>
            </a:r>
          </a:p>
          <a:p>
            <a:r>
              <a:rPr lang="it-IT" dirty="0"/>
              <a:t>Il nostro corpo dispone di vari sistemi di comunicazione, come ad esempio la parola, l’intonazione della voce, i gesti, le espressioni facciali o i movimenti del corpo. </a:t>
            </a:r>
          </a:p>
          <a:p>
            <a:endParaRPr lang="it-IT" dirty="0"/>
          </a:p>
          <a:p>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3</a:t>
            </a:fld>
            <a:endParaRPr lang="it-IT" dirty="0"/>
          </a:p>
        </p:txBody>
      </p:sp>
    </p:spTree>
    <p:extLst>
      <p:ext uri="{BB962C8B-B14F-4D97-AF65-F5344CB8AC3E}">
        <p14:creationId xmlns:p14="http://schemas.microsoft.com/office/powerpoint/2010/main" val="63283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Negli anni si è cercato un modo per poter categorizzare l’emozione umana, al fine di poterla formalizzare. </a:t>
            </a:r>
          </a:p>
          <a:p>
            <a:r>
              <a:rPr lang="it-IT" dirty="0"/>
              <a:t>Andando avanti però, ci si è accorti che la creazione di un modello unico per categorizzare tutte le </a:t>
            </a:r>
            <a:r>
              <a:rPr lang="it-IT" dirty="0" err="1"/>
              <a:t>sfacettature</a:t>
            </a:r>
            <a:r>
              <a:rPr lang="it-IT" dirty="0"/>
              <a:t> delle emozioni è impossibile. </a:t>
            </a:r>
          </a:p>
          <a:p>
            <a:r>
              <a:rPr lang="it-IT" dirty="0"/>
              <a:t>I modelli ad oggi maggiormente riconosciuti sono principalmente due:</a:t>
            </a:r>
          </a:p>
          <a:p>
            <a:pPr marL="228600" indent="-228600">
              <a:buAutoNum type="arabicParenR"/>
            </a:pPr>
            <a:r>
              <a:rPr lang="it-IT" dirty="0"/>
              <a:t>Modello discreto</a:t>
            </a:r>
          </a:p>
          <a:p>
            <a:pPr marL="0" indent="0">
              <a:buNone/>
            </a:pPr>
            <a:r>
              <a:rPr lang="it-IT" dirty="0"/>
              <a:t>2)   Modello dimensionale</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4</a:t>
            </a:fld>
            <a:endParaRPr lang="it-IT" dirty="0"/>
          </a:p>
        </p:txBody>
      </p:sp>
    </p:spTree>
    <p:extLst>
      <p:ext uri="{BB962C8B-B14F-4D97-AF65-F5344CB8AC3E}">
        <p14:creationId xmlns:p14="http://schemas.microsoft.com/office/powerpoint/2010/main" val="4286104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modello discreto ogni emozione ha un’etichetta specifica, esso fu formulato da Paul </a:t>
            </a:r>
            <a:r>
              <a:rPr lang="it-IT" dirty="0" err="1"/>
              <a:t>Ekman</a:t>
            </a:r>
            <a:r>
              <a:rPr lang="it-IT" dirty="0"/>
              <a:t> negli anni ‘70, ed infatti egli definì 6 emozioni di base. </a:t>
            </a:r>
          </a:p>
          <a:p>
            <a:endParaRPr lang="it-IT" dirty="0"/>
          </a:p>
          <a:p>
            <a:r>
              <a:rPr lang="it-IT" dirty="0"/>
              <a:t>Per il modello dimensionale invece, esistono diverse teorie, quella più diffusa è il modello circonflesso delle emozioni, definito da James Russell, il quale definisce gli stati emotivi con la coppia di </a:t>
            </a:r>
            <a:r>
              <a:rPr lang="it-IT" dirty="0" err="1"/>
              <a:t>valence</a:t>
            </a:r>
            <a:r>
              <a:rPr lang="it-IT" dirty="0"/>
              <a:t> (rappresentata sul piano con l’asse x) e </a:t>
            </a:r>
            <a:r>
              <a:rPr lang="it-IT" dirty="0" err="1"/>
              <a:t>arousal</a:t>
            </a:r>
            <a:r>
              <a:rPr lang="it-IT" dirty="0"/>
              <a:t> (rappresentata invece con l’asse y).   </a:t>
            </a:r>
          </a:p>
          <a:p>
            <a:r>
              <a:rPr lang="it-IT" dirty="0"/>
              <a:t>VALENCE: indica quanto un’emozione è piacevole o sgradevole (è composta da 3 classi: positiva, neutrale e negativa. Ad esempio la gioia ricade nella categoria positiva, mentre la paura in quella negativa).</a:t>
            </a:r>
          </a:p>
          <a:p>
            <a:r>
              <a:rPr lang="it-IT" dirty="0"/>
              <a:t>AROUSAL: indica invece il grado di eccitamento o rilassamento dell’emozione, le emozioni quali la gioia o la rabbia hanno alti valori di </a:t>
            </a:r>
            <a:r>
              <a:rPr lang="it-IT" dirty="0" err="1"/>
              <a:t>arousal</a:t>
            </a:r>
            <a:r>
              <a:rPr lang="it-IT" dirty="0"/>
              <a:t> poiché vengono generate da forti stimoli, viceversa il disgusto e il rilassamento hanno </a:t>
            </a:r>
            <a:r>
              <a:rPr lang="it-IT" dirty="0" err="1"/>
              <a:t>arousal</a:t>
            </a:r>
            <a:r>
              <a:rPr lang="it-IT" dirty="0"/>
              <a:t> bassa poiché indicano uno stato di quiete o di bassa attenzione.</a:t>
            </a:r>
          </a:p>
          <a:p>
            <a:endParaRPr lang="it-IT" dirty="0"/>
          </a:p>
          <a:p>
            <a:endParaRPr lang="it-IT" dirty="0"/>
          </a:p>
          <a:p>
            <a:r>
              <a:rPr lang="it-IT" dirty="0"/>
              <a:t> </a:t>
            </a:r>
          </a:p>
          <a:p>
            <a:endParaRPr lang="it-IT" dirty="0"/>
          </a:p>
          <a:p>
            <a:endParaRPr lang="it-IT" dirty="0"/>
          </a:p>
          <a:p>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5</a:t>
            </a:fld>
            <a:endParaRPr lang="it-IT" dirty="0"/>
          </a:p>
        </p:txBody>
      </p:sp>
    </p:spTree>
    <p:extLst>
      <p:ext uri="{BB962C8B-B14F-4D97-AF65-F5344CB8AC3E}">
        <p14:creationId xmlns:p14="http://schemas.microsoft.com/office/powerpoint/2010/main" val="2809170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questa slide vengono mostrate le emozioni trattate in questo lavoro di tesi: il disgusto, la gioia, il neutrale, la paura, la rabbia, la sorpresa e la tristezza. Nella tabella è possibile notare come ad ogni emozione possa essere attributo un valore di </a:t>
            </a:r>
            <a:r>
              <a:rPr lang="it-IT" dirty="0" err="1"/>
              <a:t>valence</a:t>
            </a:r>
            <a:r>
              <a:rPr lang="it-IT" dirty="0"/>
              <a:t> e </a:t>
            </a:r>
            <a:r>
              <a:rPr lang="it-IT" dirty="0" err="1"/>
              <a:t>arousal</a:t>
            </a:r>
            <a:r>
              <a:rPr lang="it-IT" dirty="0"/>
              <a:t>.</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6</a:t>
            </a:fld>
            <a:endParaRPr lang="it-IT" dirty="0"/>
          </a:p>
        </p:txBody>
      </p:sp>
    </p:spTree>
    <p:extLst>
      <p:ext uri="{BB962C8B-B14F-4D97-AF65-F5344CB8AC3E}">
        <p14:creationId xmlns:p14="http://schemas.microsoft.com/office/powerpoint/2010/main" val="605932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Nell’ambito dell’apprendimento automatico, si definisce speech </a:t>
            </a:r>
            <a:r>
              <a:rPr lang="it-IT" dirty="0" err="1"/>
              <a:t>emotion</a:t>
            </a:r>
            <a:r>
              <a:rPr lang="it-IT" dirty="0"/>
              <a:t> </a:t>
            </a:r>
            <a:r>
              <a:rPr lang="it-IT" dirty="0" err="1"/>
              <a:t>recognition</a:t>
            </a:r>
            <a:r>
              <a:rPr lang="it-IT" dirty="0"/>
              <a:t> la capacità di riconoscere lo stato emotivo di una persona.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Al momento, i servizi di riconoscimento dell’emozione dalla voce sono molto limitati. Infatti, rispetto allo speech e text </a:t>
            </a:r>
            <a:r>
              <a:rPr lang="it-IT" sz="1200" dirty="0" err="1"/>
              <a:t>recognition</a:t>
            </a:r>
            <a:r>
              <a:rPr lang="it-IT" sz="1200" dirty="0"/>
              <a:t>, allo stato attuale non si hanno a disposizione modelli di riconoscimento dell’emozione dal parlato efficaci come quelli per lo speech </a:t>
            </a:r>
            <a:r>
              <a:rPr lang="it-IT" sz="1200" dirty="0" err="1"/>
              <a:t>recognition</a:t>
            </a:r>
            <a:r>
              <a:rPr lang="it-IT" sz="1200" dirty="0"/>
              <a:t>. Questo perché, spesso le emozioni espresse vocalmente, risultano essere più soggettive, e non è semplice riuscire a misurarle e categorizzarle oggettivamente.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Per queste ragioni, in questo lavoro ho provato ad eseguire una classificazione su 3 classi (sia per la </a:t>
            </a:r>
            <a:r>
              <a:rPr lang="it-IT" sz="1200" dirty="0" err="1"/>
              <a:t>valence</a:t>
            </a:r>
            <a:r>
              <a:rPr lang="it-IT" sz="1200" dirty="0"/>
              <a:t> che per l’</a:t>
            </a:r>
            <a:r>
              <a:rPr lang="it-IT" sz="1200" dirty="0" err="1"/>
              <a:t>arousal</a:t>
            </a:r>
            <a:r>
              <a:rPr lang="it-IT" sz="1200" dirty="0"/>
              <a:t>), in modo da ottenere risultati più accurati. Inoltre, in alcuni ambiti potrebbe essere maggiormente richiesto l’utilizzo solo della </a:t>
            </a:r>
            <a:r>
              <a:rPr lang="it-IT" sz="1200" dirty="0" err="1"/>
              <a:t>valence</a:t>
            </a:r>
            <a:r>
              <a:rPr lang="it-IT" sz="1200" dirty="0"/>
              <a:t>, oppure solo dell’</a:t>
            </a:r>
            <a:r>
              <a:rPr lang="it-IT" sz="1200" dirty="0" err="1"/>
              <a:t>arousal</a:t>
            </a:r>
            <a:r>
              <a:rPr lang="it-IT" sz="1200" dirty="0"/>
              <a:t>.</a:t>
            </a:r>
            <a:endParaRPr lang="it-IT" dirty="0"/>
          </a:p>
        </p:txBody>
      </p:sp>
      <p:sp>
        <p:nvSpPr>
          <p:cNvPr id="4" name="Segnaposto numero diapositiva 3"/>
          <p:cNvSpPr>
            <a:spLocks noGrp="1"/>
          </p:cNvSpPr>
          <p:nvPr>
            <p:ph type="sldNum" sz="quarter" idx="5"/>
          </p:nvPr>
        </p:nvSpPr>
        <p:spPr/>
        <p:txBody>
          <a:bodyPr/>
          <a:lstStyle/>
          <a:p>
            <a:fld id="{F93199CD-3E1B-4AE6-990F-76F925F5EA9F}" type="slidenum">
              <a:rPr lang="it-IT" smtClean="0"/>
              <a:pPr/>
              <a:t>7</a:t>
            </a:fld>
            <a:endParaRPr lang="it-IT" dirty="0"/>
          </a:p>
        </p:txBody>
      </p:sp>
    </p:spTree>
    <p:extLst>
      <p:ext uri="{BB962C8B-B14F-4D97-AF65-F5344CB8AC3E}">
        <p14:creationId xmlns:p14="http://schemas.microsoft.com/office/powerpoint/2010/main" val="98788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dataset utilizzati in questo progetto sono 7, i primi 3 (</a:t>
            </a:r>
            <a:r>
              <a:rPr lang="it-IT" dirty="0" err="1"/>
              <a:t>Ravdess</a:t>
            </a:r>
            <a:r>
              <a:rPr lang="it-IT" dirty="0"/>
              <a:t>, </a:t>
            </a:r>
            <a:r>
              <a:rPr lang="it-IT" dirty="0" err="1"/>
              <a:t>Tess</a:t>
            </a:r>
            <a:r>
              <a:rPr lang="it-IT" dirty="0"/>
              <a:t> e </a:t>
            </a:r>
            <a:r>
              <a:rPr lang="it-IT" dirty="0" err="1"/>
              <a:t>Savee</a:t>
            </a:r>
            <a:r>
              <a:rPr lang="it-IT" dirty="0"/>
              <a:t>) sono completamente in lingua inglese, il quarto invece è </a:t>
            </a:r>
            <a:r>
              <a:rPr lang="it-IT" dirty="0" err="1"/>
              <a:t>Emofilm</a:t>
            </a:r>
            <a:r>
              <a:rPr lang="it-IT" dirty="0"/>
              <a:t>, che è un dataset multilingua contenente al proprio interno registrazioni in italiano, inglese e spagnolo. </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8</a:t>
            </a:fld>
            <a:endParaRPr lang="it-IT" dirty="0"/>
          </a:p>
        </p:txBody>
      </p:sp>
    </p:spTree>
    <p:extLst>
      <p:ext uri="{BB962C8B-B14F-4D97-AF65-F5344CB8AC3E}">
        <p14:creationId xmlns:p14="http://schemas.microsoft.com/office/powerpoint/2010/main" val="162880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Poi ci sono due dataset esclusivamente in lingua italiana, che sono </a:t>
            </a:r>
            <a:r>
              <a:rPr lang="it-IT" dirty="0" err="1"/>
              <a:t>Emovo</a:t>
            </a:r>
            <a:r>
              <a:rPr lang="it-IT" dirty="0"/>
              <a:t> e Demos, quest’ultimo è stato utilizzato solamente per bilanciare il dataset finale, ottenuto dalla fusione di tutti gli altri dataset insieme.</a:t>
            </a:r>
          </a:p>
          <a:p>
            <a:r>
              <a:rPr lang="it-IT" dirty="0"/>
              <a:t>L’ultimo dataset utilizzato è </a:t>
            </a:r>
            <a:r>
              <a:rPr lang="it-IT" dirty="0" err="1"/>
              <a:t>Emodb</a:t>
            </a:r>
            <a:r>
              <a:rPr lang="it-IT" dirty="0"/>
              <a:t> che invece è in lingua tedesca. </a:t>
            </a:r>
          </a:p>
        </p:txBody>
      </p:sp>
      <p:sp>
        <p:nvSpPr>
          <p:cNvPr id="4" name="Segnaposto numero diapositiva 3"/>
          <p:cNvSpPr>
            <a:spLocks noGrp="1"/>
          </p:cNvSpPr>
          <p:nvPr>
            <p:ph type="sldNum" sz="quarter" idx="5"/>
          </p:nvPr>
        </p:nvSpPr>
        <p:spPr/>
        <p:txBody>
          <a:bodyPr/>
          <a:lstStyle/>
          <a:p>
            <a:fld id="{F93199CD-3E1B-4AE6-990F-76F925F5EA9F}" type="slidenum">
              <a:rPr lang="it-IT" smtClean="0"/>
              <a:pPr/>
              <a:t>9</a:t>
            </a:fld>
            <a:endParaRPr lang="it-IT" dirty="0"/>
          </a:p>
        </p:txBody>
      </p:sp>
    </p:spTree>
    <p:extLst>
      <p:ext uri="{BB962C8B-B14F-4D97-AF65-F5344CB8AC3E}">
        <p14:creationId xmlns:p14="http://schemas.microsoft.com/office/powerpoint/2010/main" val="4184035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it-IT" noProof="0"/>
              <a:t>Fare clic per modificare lo stile del titolo dello schema</a:t>
            </a:r>
            <a:endParaRPr lang="it-IT" noProof="0" dirty="0"/>
          </a:p>
        </p:txBody>
      </p:sp>
      <p:sp>
        <p:nvSpPr>
          <p:cNvPr id="3" name="Sottotito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it-IT" noProof="0"/>
              <a:t>Fare clic per modificare lo stile del sottotitolo dello schema</a:t>
            </a:r>
            <a:endParaRPr lang="it-IT"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47A157AA-52B0-4F49-B3D4-496D41D1B509}" type="datetime1">
              <a:rPr lang="it-IT" smtClean="0"/>
              <a:pPr/>
              <a:t>13/05/2020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142412" y="381001"/>
            <a:ext cx="1524001" cy="5638800"/>
          </a:xfrm>
        </p:spPr>
        <p:txBody>
          <a:bodyPr vert="eaVert" rtlCol="0"/>
          <a:lstStyle/>
          <a:p>
            <a:pPr rtl="0"/>
            <a:r>
              <a:rPr lang="it-IT" noProof="0"/>
              <a:t>Fare clic per modificare lo stile del titolo dello schema</a:t>
            </a:r>
            <a:endParaRPr lang="it-IT" noProof="0" dirty="0"/>
          </a:p>
        </p:txBody>
      </p:sp>
      <p:sp>
        <p:nvSpPr>
          <p:cNvPr id="3" name="Segnaposto testo verticale 2"/>
          <p:cNvSpPr>
            <a:spLocks noGrp="1"/>
          </p:cNvSpPr>
          <p:nvPr>
            <p:ph type="body" orient="vert" idx="1" hasCustomPrompt="1"/>
          </p:nvPr>
        </p:nvSpPr>
        <p:spPr>
          <a:xfrm>
            <a:off x="1522412" y="381001"/>
            <a:ext cx="7391399" cy="5638800"/>
          </a:xfrm>
        </p:spPr>
        <p:txBody>
          <a:bodyPr vert="eaVert" rtlCol="0"/>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7CA2BFF-AAA8-41C8-A69D-80CC7249AD61}" type="datetime1">
              <a:rPr lang="it-IT" smtClean="0"/>
              <a:pPr/>
              <a:t>13/05/2020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p:txBody>
          <a:bodyPr rtlCol="0"/>
          <a:lstStyle>
            <a:lvl5pPr algn="l" rtl="0">
              <a:defRPr/>
            </a:lvl5pPr>
            <a:lvl6pPr algn="l" rtl="0">
              <a:defRPr/>
            </a:lvl6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10"/>
          </p:nvPr>
        </p:nvSpPr>
        <p:spPr/>
        <p:txBody>
          <a:bodyPr rtlCol="0"/>
          <a:lstStyle>
            <a:lvl1pPr>
              <a:defRPr/>
            </a:lvl1pPr>
          </a:lstStyle>
          <a:p>
            <a:fld id="{14492DBE-BBC3-4A28-A909-35593DADC5C7}" type="datetime1">
              <a:rPr lang="it-IT" smtClean="0"/>
              <a:pPr/>
              <a:t>13/05/2020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a:r>
              <a:rPr lang="it-IT" dirty="0"/>
              <a:t>Fare clic per modificare stili del testo dello schema</a:t>
            </a:r>
          </a:p>
        </p:txBody>
      </p:sp>
      <p:sp>
        <p:nvSpPr>
          <p:cNvPr id="4" name="Segnaposto data 3"/>
          <p:cNvSpPr>
            <a:spLocks noGrp="1"/>
          </p:cNvSpPr>
          <p:nvPr>
            <p:ph type="dt" sz="half" idx="10"/>
          </p:nvPr>
        </p:nvSpPr>
        <p:spPr/>
        <p:txBody>
          <a:bodyPr rtlCol="0"/>
          <a:lstStyle>
            <a:lvl1pPr>
              <a:defRPr/>
            </a:lvl1pPr>
          </a:lstStyle>
          <a:p>
            <a:fld id="{4BC4CE4E-6BDC-4433-87C5-0DA27E562036}" type="datetime1">
              <a:rPr lang="it-IT" smtClean="0"/>
              <a:pPr/>
              <a:t>13/05/2020</a:t>
            </a:fld>
            <a:endParaRPr lang="it-IT"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contenuto 2"/>
          <p:cNvSpPr>
            <a:spLocks noGrp="1"/>
          </p:cNvSpPr>
          <p:nvPr>
            <p:ph sz="half" idx="1" hasCustomPrompt="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contenuto 3"/>
          <p:cNvSpPr>
            <a:spLocks noGrp="1"/>
          </p:cNvSpPr>
          <p:nvPr>
            <p:ph sz="half" idx="2" hasCustomPrompt="1"/>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data 4"/>
          <p:cNvSpPr>
            <a:spLocks noGrp="1"/>
          </p:cNvSpPr>
          <p:nvPr>
            <p:ph type="dt" sz="half" idx="10"/>
          </p:nvPr>
        </p:nvSpPr>
        <p:spPr/>
        <p:txBody>
          <a:bodyPr rtlCol="0"/>
          <a:lstStyle/>
          <a:p>
            <a:r>
              <a:rPr lang="it-IT" dirty="0"/>
              <a:t>​</a:t>
            </a:r>
            <a:fld id="{39D2C5AA-0DA3-4C59-A655-F19CFD772404}" type="datetime1">
              <a:rPr lang="it-IT" smtClean="0"/>
              <a:pPr/>
              <a:t>13/05/2020</a:t>
            </a:fld>
            <a:r>
              <a:rPr lang="it-IT" dirty="0"/>
              <a:t>​</a:t>
            </a:r>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lvl1pPr algn="l" rtl="0">
              <a:defRPr/>
            </a:lvl1pPr>
          </a:lstStyle>
          <a:p>
            <a:pPr rtl="0"/>
            <a:r>
              <a:rPr lang="it-IT" noProof="0"/>
              <a:t>Fare clic per modificare lo stile del titolo dello schema</a:t>
            </a:r>
            <a:endParaRPr lang="it-IT" noProof="0" dirty="0"/>
          </a:p>
        </p:txBody>
      </p:sp>
      <p:sp>
        <p:nvSpPr>
          <p:cNvPr id="3" name="Segnaposto testo 2"/>
          <p:cNvSpPr>
            <a:spLocks noGrp="1"/>
          </p:cNvSpPr>
          <p:nvPr>
            <p:ph type="body" idx="1" hasCustomPrompt="1"/>
          </p:nvPr>
        </p:nvSpPr>
        <p:spPr>
          <a:xfrm>
            <a:off x="152241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4" name="Segnaposto contenuto 3"/>
          <p:cNvSpPr>
            <a:spLocks noGrp="1"/>
          </p:cNvSpPr>
          <p:nvPr>
            <p:ph sz="half" idx="2" hasCustomPrompt="1"/>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5" name="Segnaposto testo 4"/>
          <p:cNvSpPr>
            <a:spLocks noGrp="1"/>
          </p:cNvSpPr>
          <p:nvPr>
            <p:ph type="body" sz="quarter" idx="3" hasCustomPrompt="1"/>
          </p:nvPr>
        </p:nvSpPr>
        <p:spPr>
          <a:xfrm>
            <a:off x="6249861" y="1905000"/>
            <a:ext cx="4416552" cy="762000"/>
          </a:xfrm>
        </p:spPr>
        <p:txBody>
          <a:bodyPr rtlCol="0" anchor="ctr">
            <a:noAutofit/>
          </a:bodyPr>
          <a:lstStyle>
            <a:lvl1pPr marL="0" indent="0" algn="l" rtl="0">
              <a:spcBef>
                <a:spcPts val="0"/>
              </a:spcBef>
              <a:buNone/>
              <a:defRPr sz="19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a:r>
              <a:rPr lang="it-IT" dirty="0"/>
              <a:t>Fare clic per modificare stili del testo dello schema</a:t>
            </a:r>
          </a:p>
        </p:txBody>
      </p:sp>
      <p:sp>
        <p:nvSpPr>
          <p:cNvPr id="6" name="Segnaposto contenuto 5"/>
          <p:cNvSpPr>
            <a:spLocks noGrp="1"/>
          </p:cNvSpPr>
          <p:nvPr>
            <p:ph sz="quarter" idx="4" hasCustomPrompt="1"/>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7" name="Segnaposto data 6"/>
          <p:cNvSpPr>
            <a:spLocks noGrp="1"/>
          </p:cNvSpPr>
          <p:nvPr>
            <p:ph type="dt" sz="half" idx="10"/>
          </p:nvPr>
        </p:nvSpPr>
        <p:spPr/>
        <p:txBody>
          <a:bodyPr rtlCol="0"/>
          <a:lstStyle/>
          <a:p>
            <a:r>
              <a:rPr lang="it-IT" dirty="0"/>
              <a:t>​</a:t>
            </a:r>
            <a:fld id="{4477D747-ABC6-40AC-BC57-34748F6F8724}" type="datetime1">
              <a:rPr lang="it-IT" smtClean="0"/>
              <a:pPr/>
              <a:t>13/05/2020</a:t>
            </a:fld>
            <a:r>
              <a:rPr lang="it-IT" dirty="0"/>
              <a:t>​</a:t>
            </a:r>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endParaRPr lang="it-IT" noProof="0" dirty="0"/>
          </a:p>
        </p:txBody>
      </p:sp>
      <p:sp>
        <p:nvSpPr>
          <p:cNvPr id="3" name="Segnaposto data 2"/>
          <p:cNvSpPr>
            <a:spLocks noGrp="1"/>
          </p:cNvSpPr>
          <p:nvPr>
            <p:ph type="dt" sz="half" idx="10"/>
          </p:nvPr>
        </p:nvSpPr>
        <p:spPr/>
        <p:txBody>
          <a:bodyPr rtlCol="0"/>
          <a:lstStyle>
            <a:lvl1pPr>
              <a:defRPr/>
            </a:lvl1pPr>
          </a:lstStyle>
          <a:p>
            <a:fld id="{5BDDA3C6-2C05-43C6-8484-28141B203A86}" type="datetime1">
              <a:rPr lang="it-IT" smtClean="0"/>
              <a:pPr/>
              <a:t>13/05/2020</a:t>
            </a:fld>
            <a:endParaRPr lang="it-IT" dirty="0"/>
          </a:p>
        </p:txBody>
      </p:sp>
      <p:sp>
        <p:nvSpPr>
          <p:cNvPr id="4" name="Segnaposto piè di pagina 3"/>
          <p:cNvSpPr>
            <a:spLocks noGrp="1"/>
          </p:cNvSpPr>
          <p:nvPr>
            <p:ph type="ftr" sz="quarter" idx="11"/>
          </p:nvPr>
        </p:nvSpPr>
        <p:spPr/>
        <p:txBody>
          <a:bodyPr rtlCol="0"/>
          <a:lstStyle/>
          <a:p>
            <a:pPr rtl="0"/>
            <a:endParaRPr lang="it-IT" noProof="0" dirty="0"/>
          </a:p>
        </p:txBody>
      </p:sp>
      <p:sp>
        <p:nvSpPr>
          <p:cNvPr id="5" name="Segnaposto numero diapositiva 4"/>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bg>
      <p:bgPr>
        <a:solidFill>
          <a:schemeClr val="bg2"/>
        </a:solidFill>
        <a:effectLst/>
      </p:bgPr>
    </p:bg>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lvl1pPr>
              <a:defRPr/>
            </a:lvl1pPr>
          </a:lstStyle>
          <a:p>
            <a:fld id="{ED9ACCD4-0230-4FDA-A408-AA7014F12B43}" type="datetime1">
              <a:rPr lang="it-IT" smtClean="0"/>
              <a:pPr/>
              <a:t>13/05/2020</a:t>
            </a:fld>
            <a:endParaRPr lang="it-IT" dirty="0"/>
          </a:p>
        </p:txBody>
      </p:sp>
      <p:sp>
        <p:nvSpPr>
          <p:cNvPr id="3" name="Segnaposto piè di pagina 2"/>
          <p:cNvSpPr>
            <a:spLocks noGrp="1"/>
          </p:cNvSpPr>
          <p:nvPr>
            <p:ph type="ftr" sz="quarter" idx="11"/>
          </p:nvPr>
        </p:nvSpPr>
        <p:spPr/>
        <p:txBody>
          <a:bodyPr rtlCol="0"/>
          <a:lstStyle/>
          <a:p>
            <a:pPr rtl="0"/>
            <a:endParaRPr lang="it-IT" noProof="0" dirty="0"/>
          </a:p>
        </p:txBody>
      </p:sp>
      <p:sp>
        <p:nvSpPr>
          <p:cNvPr id="4" name="Segnaposto numero diapositiva 3"/>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it-IT" noProof="0"/>
              <a:t>Fare clic per modificare lo stile del titolo dello schema</a:t>
            </a:r>
            <a:endParaRPr lang="it-IT" noProof="0" dirty="0"/>
          </a:p>
        </p:txBody>
      </p:sp>
      <p:sp>
        <p:nvSpPr>
          <p:cNvPr id="3" name="Segnaposto contenuto 2"/>
          <p:cNvSpPr>
            <a:spLocks noGrp="1"/>
          </p:cNvSpPr>
          <p:nvPr>
            <p:ph idx="1" hasCustomPrompt="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E75BD336-A561-42D4-B53C-C768C8AFC1F4}" type="datetime1">
              <a:rPr lang="it-IT" smtClean="0"/>
              <a:pPr/>
              <a:t>13/05/2020</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t>‹N›</a:t>
            </a:fld>
            <a:endParaRPr lang="it-IT"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egnaposto immagine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it-IT" noProof="0"/>
              <a:t>Fare clic sull'icona per inserire un'immagine</a:t>
            </a:r>
            <a:endParaRPr lang="it-IT" noProof="0" dirty="0"/>
          </a:p>
        </p:txBody>
      </p:sp>
      <p:sp>
        <p:nvSpPr>
          <p:cNvPr id="2" name="Tito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it-IT" noProof="0"/>
              <a:t>Fare clic per modificare lo stile del titolo dello schema</a:t>
            </a:r>
            <a:endParaRPr lang="it-IT" noProof="0" dirty="0"/>
          </a:p>
        </p:txBody>
      </p:sp>
      <p:sp>
        <p:nvSpPr>
          <p:cNvPr id="4" name="Segnaposto testo 3"/>
          <p:cNvSpPr>
            <a:spLocks noGrp="1"/>
          </p:cNvSpPr>
          <p:nvPr>
            <p:ph type="body" sz="half" idx="2" hasCustomPrompt="1"/>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a:r>
              <a:rPr lang="it-IT" dirty="0"/>
              <a:t>Fare clic per modificare stili del testo dello schema</a:t>
            </a:r>
          </a:p>
        </p:txBody>
      </p:sp>
      <p:sp>
        <p:nvSpPr>
          <p:cNvPr id="5" name="Segnaposto data 4"/>
          <p:cNvSpPr>
            <a:spLocks noGrp="1"/>
          </p:cNvSpPr>
          <p:nvPr>
            <p:ph type="dt" sz="half" idx="10"/>
          </p:nvPr>
        </p:nvSpPr>
        <p:spPr/>
        <p:txBody>
          <a:bodyPr rtlCol="0"/>
          <a:lstStyle>
            <a:lvl1pPr>
              <a:defRPr/>
            </a:lvl1pPr>
          </a:lstStyle>
          <a:p>
            <a:fld id="{63A98978-DDCB-4322-90DA-759B156EAB4D}" type="datetime1">
              <a:rPr lang="it-IT" smtClean="0"/>
              <a:pPr/>
              <a:t>13/05/2020</a:t>
            </a:fld>
            <a:endParaRPr lang="it-IT"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2A013F82-EE5E-44EE-A61D-E31C6657F26F}" type="slidenum">
              <a:rPr lang="it-IT" noProof="0" smtClean="0"/>
              <a:pPr rtl="0"/>
              <a:t>‹N›</a:t>
            </a:fld>
            <a:endParaRPr lang="it-IT"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it-IT" noProof="0" dirty="0"/>
              <a:t>Fare clic per modificare lo stile del titolo</a:t>
            </a:r>
          </a:p>
        </p:txBody>
      </p:sp>
      <p:sp>
        <p:nvSpPr>
          <p:cNvPr id="3" name="Segnaposto tes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it-IT" dirty="0"/>
              <a:t>Fare clic per modificare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38FDDE53-CDF8-4A6F-B68E-C9BDF459CFED}" type="datetime1">
              <a:rPr lang="it-IT" smtClean="0"/>
              <a:pPr/>
              <a:t>13/05/2020</a:t>
            </a:fld>
            <a:endParaRPr lang="it-IT" dirty="0"/>
          </a:p>
        </p:txBody>
      </p:sp>
      <p:sp>
        <p:nvSpPr>
          <p:cNvPr id="5" name="Segnaposto piè di pa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it-IT" noProof="0" dirty="0"/>
          </a:p>
        </p:txBody>
      </p:sp>
      <p:sp>
        <p:nvSpPr>
          <p:cNvPr id="6" name="Segnaposto numero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it-IT" smtClean="0"/>
              <a:pPr/>
              <a:t>‹N›</a:t>
            </a:fld>
            <a:endParaRPr lang="it-IT"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chart" Target="../charts/chart4.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1964433" y="1637962"/>
            <a:ext cx="8229600" cy="1070958"/>
          </a:xfrm>
        </p:spPr>
        <p:txBody>
          <a:bodyPr rtlCol="0">
            <a:normAutofit/>
          </a:bodyPr>
          <a:lstStyle/>
          <a:p>
            <a:pPr algn="ctr" rtl="0"/>
            <a:r>
              <a:rPr lang="it-IT" sz="5400" dirty="0" err="1"/>
              <a:t>EmoFEATURES</a:t>
            </a:r>
            <a:r>
              <a:rPr lang="it-IT" sz="5400" dirty="0"/>
              <a:t>:</a:t>
            </a:r>
            <a:endParaRPr lang="en-US" sz="5400" dirty="0"/>
          </a:p>
        </p:txBody>
      </p:sp>
      <p:sp>
        <p:nvSpPr>
          <p:cNvPr id="4" name="Sottotitolo 3"/>
          <p:cNvSpPr>
            <a:spLocks noGrp="1"/>
          </p:cNvSpPr>
          <p:nvPr>
            <p:ph type="subTitle" idx="1"/>
          </p:nvPr>
        </p:nvSpPr>
        <p:spPr>
          <a:xfrm>
            <a:off x="1595534" y="2780928"/>
            <a:ext cx="8701607" cy="1296144"/>
          </a:xfrm>
        </p:spPr>
        <p:txBody>
          <a:bodyPr rtlCol="0">
            <a:normAutofit/>
          </a:bodyPr>
          <a:lstStyle/>
          <a:p>
            <a:pPr algn="ctr" rtl="0"/>
            <a:r>
              <a:rPr lang="it" sz="2800" dirty="0"/>
              <a:t>RICONOSCIMENTO DELLE EMOZIONI DALLA VOCE</a:t>
            </a:r>
            <a:endParaRPr lang="it-IT" sz="2800" dirty="0"/>
          </a:p>
        </p:txBody>
      </p:sp>
      <p:sp>
        <p:nvSpPr>
          <p:cNvPr id="5" name="Sottotitolo 3">
            <a:extLst>
              <a:ext uri="{FF2B5EF4-FFF2-40B4-BE49-F238E27FC236}">
                <a16:creationId xmlns:a16="http://schemas.microsoft.com/office/drawing/2014/main" id="{926B90FF-3B4C-4437-B658-7E44A87C80D2}"/>
              </a:ext>
            </a:extLst>
          </p:cNvPr>
          <p:cNvSpPr txBox="1">
            <a:spLocks/>
          </p:cNvSpPr>
          <p:nvPr/>
        </p:nvSpPr>
        <p:spPr>
          <a:xfrm>
            <a:off x="121390" y="5285855"/>
            <a:ext cx="3589040" cy="4320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it-IT" cap="none" dirty="0"/>
              <a:t>Laureando: Michele Metta </a:t>
            </a:r>
          </a:p>
          <a:p>
            <a:endParaRPr lang="it-IT" sz="1800" cap="none" dirty="0"/>
          </a:p>
        </p:txBody>
      </p:sp>
      <p:sp>
        <p:nvSpPr>
          <p:cNvPr id="6" name="Sottotitolo 3">
            <a:extLst>
              <a:ext uri="{FF2B5EF4-FFF2-40B4-BE49-F238E27FC236}">
                <a16:creationId xmlns:a16="http://schemas.microsoft.com/office/drawing/2014/main" id="{4F07F140-5CB5-4521-BE05-887531D40AAF}"/>
              </a:ext>
            </a:extLst>
          </p:cNvPr>
          <p:cNvSpPr txBox="1">
            <a:spLocks/>
          </p:cNvSpPr>
          <p:nvPr/>
        </p:nvSpPr>
        <p:spPr>
          <a:xfrm>
            <a:off x="124467" y="4885420"/>
            <a:ext cx="6253335" cy="4320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it-IT" cap="none" dirty="0"/>
              <a:t>Relatore: Prof.ssa Berardina De Carolis</a:t>
            </a:r>
          </a:p>
          <a:p>
            <a:endParaRPr lang="it-IT" sz="1800" cap="none" dirty="0"/>
          </a:p>
        </p:txBody>
      </p:sp>
      <p:sp>
        <p:nvSpPr>
          <p:cNvPr id="7" name="Sottotitolo 3">
            <a:extLst>
              <a:ext uri="{FF2B5EF4-FFF2-40B4-BE49-F238E27FC236}">
                <a16:creationId xmlns:a16="http://schemas.microsoft.com/office/drawing/2014/main" id="{72E5B925-D9FA-4CA8-B61C-EEBF676CFA9A}"/>
              </a:ext>
            </a:extLst>
          </p:cNvPr>
          <p:cNvSpPr txBox="1">
            <a:spLocks/>
          </p:cNvSpPr>
          <p:nvPr/>
        </p:nvSpPr>
        <p:spPr>
          <a:xfrm>
            <a:off x="85657" y="6125816"/>
            <a:ext cx="3952462" cy="4320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ctr" defTabSz="914400" rtl="0" eaLnBrk="1" latinLnBrk="0" hangingPunct="1">
              <a:lnSpc>
                <a:spcPct val="90000"/>
              </a:lnSpc>
              <a:spcBef>
                <a:spcPts val="1200"/>
              </a:spcBef>
              <a:buClr>
                <a:schemeClr val="accent1"/>
              </a:buClr>
              <a:buSzPct val="10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accent1"/>
              </a:buClr>
              <a:buSzPct val="10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accent1"/>
              </a:buClr>
              <a:buFont typeface="Arial" pitchFamily="34" charset="0"/>
              <a:buNone/>
              <a:defRPr sz="1600" kern="1200">
                <a:solidFill>
                  <a:schemeClr val="tx1">
                    <a:tint val="75000"/>
                  </a:schemeClr>
                </a:solidFill>
                <a:latin typeface="+mn-lt"/>
                <a:ea typeface="+mn-ea"/>
                <a:cs typeface="+mn-cs"/>
              </a:defRPr>
            </a:lvl9pPr>
          </a:lstStyle>
          <a:p>
            <a:r>
              <a:rPr lang="it-IT" cap="none" dirty="0"/>
              <a:t>Anno Accademico 2018/2019</a:t>
            </a:r>
          </a:p>
          <a:p>
            <a:endParaRPr lang="it-IT" sz="1800" cap="none" dirty="0"/>
          </a:p>
        </p:txBody>
      </p:sp>
      <p:pic>
        <p:nvPicPr>
          <p:cNvPr id="14" name="Immagine 13">
            <a:extLst>
              <a:ext uri="{FF2B5EF4-FFF2-40B4-BE49-F238E27FC236}">
                <a16:creationId xmlns:a16="http://schemas.microsoft.com/office/drawing/2014/main" id="{A1A9A60E-6AD4-482E-8BFB-FDDD6F274F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60" b="32402"/>
          <a:stretch/>
        </p:blipFill>
        <p:spPr>
          <a:xfrm>
            <a:off x="261764" y="315911"/>
            <a:ext cx="2272946" cy="776583"/>
          </a:xfrm>
          <a:prstGeom prst="rect">
            <a:avLst/>
          </a:prstGeom>
        </p:spPr>
      </p:pic>
      <p:sp>
        <p:nvSpPr>
          <p:cNvPr id="15" name="CasellaDiTesto 14">
            <a:extLst>
              <a:ext uri="{FF2B5EF4-FFF2-40B4-BE49-F238E27FC236}">
                <a16:creationId xmlns:a16="http://schemas.microsoft.com/office/drawing/2014/main" id="{48CD4987-BD08-4F9D-8C99-B5ED51833E33}"/>
              </a:ext>
            </a:extLst>
          </p:cNvPr>
          <p:cNvSpPr txBox="1"/>
          <p:nvPr/>
        </p:nvSpPr>
        <p:spPr>
          <a:xfrm>
            <a:off x="10297141" y="5730860"/>
            <a:ext cx="1368152" cy="923330"/>
          </a:xfrm>
          <a:prstGeom prst="rect">
            <a:avLst/>
          </a:prstGeom>
          <a:noFill/>
        </p:spPr>
        <p:txBody>
          <a:bodyPr wrap="square" rtlCol="0">
            <a:spAutoFit/>
          </a:bodyPr>
          <a:lstStyle/>
          <a:p>
            <a:r>
              <a:rPr lang="it-IT" sz="5400" dirty="0" err="1">
                <a:solidFill>
                  <a:srgbClr val="002060"/>
                </a:solidFill>
                <a:latin typeface="Cooper Black" panose="0208090404030B020404" pitchFamily="18" charset="0"/>
              </a:rPr>
              <a:t>dib</a:t>
            </a:r>
            <a:endParaRPr lang="it-IT" sz="5400" dirty="0">
              <a:solidFill>
                <a:srgbClr val="002060"/>
              </a:solidFill>
              <a:latin typeface="Cooper Black" panose="0208090404030B020404" pitchFamily="18" charset="0"/>
            </a:endParaRPr>
          </a:p>
        </p:txBody>
      </p:sp>
      <p:sp>
        <p:nvSpPr>
          <p:cNvPr id="16" name="CasellaDiTesto 15">
            <a:extLst>
              <a:ext uri="{FF2B5EF4-FFF2-40B4-BE49-F238E27FC236}">
                <a16:creationId xmlns:a16="http://schemas.microsoft.com/office/drawing/2014/main" id="{3BA868C7-A0E0-49DE-8CFF-53DCA73A58F6}"/>
              </a:ext>
            </a:extLst>
          </p:cNvPr>
          <p:cNvSpPr txBox="1"/>
          <p:nvPr/>
        </p:nvSpPr>
        <p:spPr>
          <a:xfrm>
            <a:off x="121390" y="1198269"/>
            <a:ext cx="4204332" cy="400110"/>
          </a:xfrm>
          <a:prstGeom prst="rect">
            <a:avLst/>
          </a:prstGeom>
          <a:noFill/>
        </p:spPr>
        <p:txBody>
          <a:bodyPr wrap="square" rtlCol="0">
            <a:spAutoFit/>
          </a:bodyPr>
          <a:lstStyle/>
          <a:p>
            <a:r>
              <a:rPr lang="it-IT" sz="2000" dirty="0">
                <a:solidFill>
                  <a:schemeClr val="accent1"/>
                </a:solidFill>
              </a:rPr>
              <a:t>Tesi di laurea in Sistemi ad Agenti</a:t>
            </a:r>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D71B127A-B1D2-4825-ADF2-86F6D09E2BE4}"/>
              </a:ext>
            </a:extLst>
          </p:cNvPr>
          <p:cNvSpPr txBox="1">
            <a:spLocks/>
          </p:cNvSpPr>
          <p:nvPr/>
        </p:nvSpPr>
        <p:spPr>
          <a:xfrm>
            <a:off x="549796" y="381000"/>
            <a:ext cx="10116619" cy="743744"/>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000" dirty="0"/>
              <a:t>Pre-</a:t>
            </a:r>
            <a:r>
              <a:rPr lang="en-US" sz="4000" dirty="0" err="1"/>
              <a:t>elaborazione</a:t>
            </a:r>
            <a:r>
              <a:rPr lang="en-US" sz="4000" dirty="0"/>
              <a:t> audio</a:t>
            </a:r>
          </a:p>
        </p:txBody>
      </p:sp>
      <p:sp>
        <p:nvSpPr>
          <p:cNvPr id="5" name="CasellaDiTesto 4">
            <a:extLst>
              <a:ext uri="{FF2B5EF4-FFF2-40B4-BE49-F238E27FC236}">
                <a16:creationId xmlns:a16="http://schemas.microsoft.com/office/drawing/2014/main" id="{DCB4E500-A87A-4B50-961A-AD767C0AEFD7}"/>
              </a:ext>
            </a:extLst>
          </p:cNvPr>
          <p:cNvSpPr txBox="1"/>
          <p:nvPr/>
        </p:nvSpPr>
        <p:spPr>
          <a:xfrm>
            <a:off x="693812" y="1401459"/>
            <a:ext cx="10441160" cy="3354765"/>
          </a:xfrm>
          <a:prstGeom prst="rect">
            <a:avLst/>
          </a:prstGeom>
          <a:noFill/>
        </p:spPr>
        <p:txBody>
          <a:bodyPr wrap="square" rtlCol="0">
            <a:spAutoFit/>
          </a:bodyPr>
          <a:lstStyle/>
          <a:p>
            <a:pPr marL="285750" indent="-285750">
              <a:buFontTx/>
              <a:buChar char="-"/>
            </a:pPr>
            <a:r>
              <a:rPr lang="it-IT" sz="2000" dirty="0"/>
              <a:t>Frequenza di campionamento omogenea a 16 kHz.</a:t>
            </a:r>
          </a:p>
          <a:p>
            <a:pPr marL="285750" indent="-285750">
              <a:buFontTx/>
              <a:buChar char="-"/>
            </a:pPr>
            <a:r>
              <a:rPr lang="it-IT" sz="2000" dirty="0"/>
              <a:t>Rimozione silenzio.</a:t>
            </a:r>
          </a:p>
          <a:p>
            <a:pPr marL="285750" indent="-285750">
              <a:buFontTx/>
              <a:buChar char="-"/>
            </a:pPr>
            <a:r>
              <a:rPr lang="it-IT" sz="2000" dirty="0"/>
              <a:t>Audio al di sotto di 1 secondo eliminati (poche informazioni). </a:t>
            </a:r>
          </a:p>
          <a:p>
            <a:pPr marL="285750" indent="-285750">
              <a:buFontTx/>
              <a:buChar char="-"/>
            </a:pPr>
            <a:r>
              <a:rPr lang="it-IT" sz="2000" dirty="0"/>
              <a:t>Data </a:t>
            </a:r>
            <a:r>
              <a:rPr lang="it-IT" sz="2000" dirty="0" err="1"/>
              <a:t>augmentation</a:t>
            </a:r>
            <a:r>
              <a:rPr lang="it-IT" sz="2000" dirty="0"/>
              <a:t> (Rumore Gaussiano - maggiore generalizzazione dei modelli e riduzione </a:t>
            </a:r>
            <a:r>
              <a:rPr lang="it-IT" sz="2000" dirty="0" err="1"/>
              <a:t>overfitting</a:t>
            </a:r>
            <a:r>
              <a:rPr lang="it-IT" sz="2000" dirty="0"/>
              <a:t>)</a:t>
            </a:r>
          </a:p>
          <a:p>
            <a:r>
              <a:rPr lang="it-IT" sz="2000" b="1" dirty="0"/>
              <a:t>Dataset bilanciato (i modelli tendono a concentrarsi sulle classi maggioritarie, le osservazioni che appartengono alle classi minoritarie vengono classificate erroneamente più facilmente).</a:t>
            </a:r>
          </a:p>
          <a:p>
            <a:endParaRPr lang="it-IT" dirty="0"/>
          </a:p>
          <a:p>
            <a:pPr marL="285750" indent="-285750">
              <a:buFontTx/>
              <a:buChar char="-"/>
            </a:pPr>
            <a:endParaRPr lang="it-IT" dirty="0"/>
          </a:p>
          <a:p>
            <a:endParaRPr lang="it-IT" dirty="0"/>
          </a:p>
          <a:p>
            <a:r>
              <a:rPr lang="it-IT" dirty="0"/>
              <a:t> </a:t>
            </a:r>
          </a:p>
        </p:txBody>
      </p:sp>
      <p:graphicFrame>
        <p:nvGraphicFramePr>
          <p:cNvPr id="8" name="Segnaposto contenuto 8" descr="Tabella di esempio con 3 colonne e 4 righe" title="Tabella">
            <a:extLst>
              <a:ext uri="{FF2B5EF4-FFF2-40B4-BE49-F238E27FC236}">
                <a16:creationId xmlns:a16="http://schemas.microsoft.com/office/drawing/2014/main" id="{D631AACB-F26B-48E3-AB58-45F435B3BD24}"/>
              </a:ext>
            </a:extLst>
          </p:cNvPr>
          <p:cNvGraphicFramePr>
            <a:graphicFrameLocks/>
          </p:cNvGraphicFramePr>
          <p:nvPr>
            <p:extLst>
              <p:ext uri="{D42A27DB-BD31-4B8C-83A1-F6EECF244321}">
                <p14:modId xmlns:p14="http://schemas.microsoft.com/office/powerpoint/2010/main" val="3254664433"/>
              </p:ext>
            </p:extLst>
          </p:nvPr>
        </p:nvGraphicFramePr>
        <p:xfrm>
          <a:off x="3070076" y="3829690"/>
          <a:ext cx="4608512" cy="27127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val="20000"/>
                    </a:ext>
                  </a:extLst>
                </a:gridCol>
                <a:gridCol w="2304256">
                  <a:extLst>
                    <a:ext uri="{9D8B030D-6E8A-4147-A177-3AD203B41FA5}">
                      <a16:colId xmlns:a16="http://schemas.microsoft.com/office/drawing/2014/main" val="20001"/>
                    </a:ext>
                  </a:extLst>
                </a:gridCol>
              </a:tblGrid>
              <a:tr h="323586">
                <a:tc>
                  <a:txBody>
                    <a:bodyPr/>
                    <a:lstStyle/>
                    <a:p>
                      <a:pPr algn="ctr" rtl="0"/>
                      <a:r>
                        <a:rPr lang="en-US" dirty="0" err="1"/>
                        <a:t>Emozione</a:t>
                      </a:r>
                      <a:endParaRPr lang="en-US" dirty="0"/>
                    </a:p>
                  </a:txBody>
                  <a:tcPr anchor="ctr"/>
                </a:tc>
                <a:tc>
                  <a:txBody>
                    <a:bodyPr/>
                    <a:lstStyle/>
                    <a:p>
                      <a:pPr algn="ctr" rtl="0"/>
                      <a:r>
                        <a:rPr lang="it" dirty="0"/>
                        <a:t>Numero audio</a:t>
                      </a:r>
                      <a:endParaRPr lang="en-US" dirty="0"/>
                    </a:p>
                  </a:txBody>
                  <a:tcPr anchor="ctr"/>
                </a:tc>
                <a:extLst>
                  <a:ext uri="{0D108BD9-81ED-4DB2-BD59-A6C34878D82A}">
                    <a16:rowId xmlns:a16="http://schemas.microsoft.com/office/drawing/2014/main" val="10000"/>
                  </a:ext>
                </a:extLst>
              </a:tr>
              <a:tr h="296620">
                <a:tc>
                  <a:txBody>
                    <a:bodyPr/>
                    <a:lstStyle/>
                    <a:p>
                      <a:pPr algn="ctr" rtl="0"/>
                      <a:r>
                        <a:rPr lang="it" sz="1600" dirty="0"/>
                        <a:t>Disgusto</a:t>
                      </a:r>
                      <a:endParaRPr lang="en-US" sz="1600" dirty="0"/>
                    </a:p>
                  </a:txBody>
                  <a:tcPr anchor="ctr"/>
                </a:tc>
                <a:tc>
                  <a:txBody>
                    <a:bodyPr/>
                    <a:lstStyle/>
                    <a:p>
                      <a:pPr algn="ctr" rtl="0"/>
                      <a:r>
                        <a:rPr lang="it-IT" sz="1600" dirty="0"/>
                        <a:t>2060</a:t>
                      </a:r>
                      <a:endParaRPr lang="en-US" sz="1600" dirty="0"/>
                    </a:p>
                  </a:txBody>
                  <a:tcPr anchor="ctr"/>
                </a:tc>
                <a:extLst>
                  <a:ext uri="{0D108BD9-81ED-4DB2-BD59-A6C34878D82A}">
                    <a16:rowId xmlns:a16="http://schemas.microsoft.com/office/drawing/2014/main" val="10001"/>
                  </a:ext>
                </a:extLst>
              </a:tr>
              <a:tr h="296620">
                <a:tc>
                  <a:txBody>
                    <a:bodyPr/>
                    <a:lstStyle/>
                    <a:p>
                      <a:pPr algn="ctr" rtl="0"/>
                      <a:r>
                        <a:rPr lang="it" sz="1600" dirty="0"/>
                        <a:t>Gioia</a:t>
                      </a:r>
                      <a:endParaRPr lang="en-US" sz="1600" dirty="0"/>
                    </a:p>
                  </a:txBody>
                  <a:tcPr anchor="ctr"/>
                </a:tc>
                <a:tc>
                  <a:txBody>
                    <a:bodyPr/>
                    <a:lstStyle/>
                    <a:p>
                      <a:pPr algn="ctr" rtl="0"/>
                      <a:r>
                        <a:rPr lang="it-IT" sz="1600" dirty="0"/>
                        <a:t>2060</a:t>
                      </a:r>
                      <a:endParaRPr lang="en-US" sz="1600" dirty="0"/>
                    </a:p>
                  </a:txBody>
                  <a:tcPr anchor="ctr"/>
                </a:tc>
                <a:extLst>
                  <a:ext uri="{0D108BD9-81ED-4DB2-BD59-A6C34878D82A}">
                    <a16:rowId xmlns:a16="http://schemas.microsoft.com/office/drawing/2014/main" val="10002"/>
                  </a:ext>
                </a:extLst>
              </a:tr>
              <a:tr h="296620">
                <a:tc>
                  <a:txBody>
                    <a:bodyPr/>
                    <a:lstStyle/>
                    <a:p>
                      <a:pPr algn="ctr" rtl="0"/>
                      <a:r>
                        <a:rPr lang="en-US" sz="1600" dirty="0" err="1"/>
                        <a:t>Neutrale</a:t>
                      </a:r>
                      <a:endParaRPr lang="en-US" sz="1600" dirty="0"/>
                    </a:p>
                  </a:txBody>
                  <a:tcPr anchor="ctr"/>
                </a:tc>
                <a:tc>
                  <a:txBody>
                    <a:bodyPr/>
                    <a:lstStyle/>
                    <a:p>
                      <a:pPr algn="ctr" rtl="0"/>
                      <a:r>
                        <a:rPr lang="en-US" sz="1600" dirty="0"/>
                        <a:t>2060</a:t>
                      </a:r>
                    </a:p>
                  </a:txBody>
                  <a:tcPr anchor="ctr"/>
                </a:tc>
                <a:extLst>
                  <a:ext uri="{0D108BD9-81ED-4DB2-BD59-A6C34878D82A}">
                    <a16:rowId xmlns:a16="http://schemas.microsoft.com/office/drawing/2014/main" val="2748871527"/>
                  </a:ext>
                </a:extLst>
              </a:tr>
              <a:tr h="296620">
                <a:tc>
                  <a:txBody>
                    <a:bodyPr/>
                    <a:lstStyle/>
                    <a:p>
                      <a:pPr algn="ctr" rtl="0"/>
                      <a:r>
                        <a:rPr lang="it" sz="1600" dirty="0"/>
                        <a:t>Paura</a:t>
                      </a:r>
                    </a:p>
                  </a:txBody>
                  <a:tcPr anchor="ctr"/>
                </a:tc>
                <a:tc>
                  <a:txBody>
                    <a:bodyPr/>
                    <a:lstStyle/>
                    <a:p>
                      <a:pPr algn="ctr" rtl="0"/>
                      <a:r>
                        <a:rPr lang="it" sz="1600" dirty="0"/>
                        <a:t>2060</a:t>
                      </a:r>
                      <a:endParaRPr lang="en-US" sz="1600" dirty="0"/>
                    </a:p>
                  </a:txBody>
                  <a:tcPr anchor="ctr"/>
                </a:tc>
                <a:extLst>
                  <a:ext uri="{0D108BD9-81ED-4DB2-BD59-A6C34878D82A}">
                    <a16:rowId xmlns:a16="http://schemas.microsoft.com/office/drawing/2014/main" val="10003"/>
                  </a:ext>
                </a:extLst>
              </a:tr>
              <a:tr h="296620">
                <a:tc>
                  <a:txBody>
                    <a:bodyPr/>
                    <a:lstStyle/>
                    <a:p>
                      <a:pPr algn="ctr" rtl="0"/>
                      <a:r>
                        <a:rPr lang="it-IT" sz="1600" dirty="0"/>
                        <a:t>Rabbia</a:t>
                      </a:r>
                      <a:endParaRPr lang="it" sz="1600" dirty="0"/>
                    </a:p>
                  </a:txBody>
                  <a:tcPr anchor="ctr"/>
                </a:tc>
                <a:tc>
                  <a:txBody>
                    <a:bodyPr/>
                    <a:lstStyle/>
                    <a:p>
                      <a:pPr algn="ctr" rtl="0"/>
                      <a:r>
                        <a:rPr lang="en-US" sz="1600" dirty="0"/>
                        <a:t>2060</a:t>
                      </a:r>
                    </a:p>
                  </a:txBody>
                  <a:tcPr anchor="ctr"/>
                </a:tc>
                <a:extLst>
                  <a:ext uri="{0D108BD9-81ED-4DB2-BD59-A6C34878D82A}">
                    <a16:rowId xmlns:a16="http://schemas.microsoft.com/office/drawing/2014/main" val="3718604096"/>
                  </a:ext>
                </a:extLst>
              </a:tr>
              <a:tr h="296620">
                <a:tc>
                  <a:txBody>
                    <a:bodyPr/>
                    <a:lstStyle/>
                    <a:p>
                      <a:pPr algn="ctr" rtl="0"/>
                      <a:r>
                        <a:rPr lang="it-IT" sz="1600" dirty="0"/>
                        <a:t>Sorpresa</a:t>
                      </a:r>
                      <a:endParaRPr lang="it" sz="1600" dirty="0"/>
                    </a:p>
                  </a:txBody>
                  <a:tcPr anchor="ctr"/>
                </a:tc>
                <a:tc>
                  <a:txBody>
                    <a:bodyPr/>
                    <a:lstStyle/>
                    <a:p>
                      <a:pPr algn="ctr" rtl="0"/>
                      <a:r>
                        <a:rPr lang="en-US" sz="1600" dirty="0"/>
                        <a:t>2060</a:t>
                      </a:r>
                    </a:p>
                  </a:txBody>
                  <a:tcPr anchor="ctr"/>
                </a:tc>
                <a:extLst>
                  <a:ext uri="{0D108BD9-81ED-4DB2-BD59-A6C34878D82A}">
                    <a16:rowId xmlns:a16="http://schemas.microsoft.com/office/drawing/2014/main" val="2961138625"/>
                  </a:ext>
                </a:extLst>
              </a:tr>
              <a:tr h="296620">
                <a:tc>
                  <a:txBody>
                    <a:bodyPr/>
                    <a:lstStyle/>
                    <a:p>
                      <a:pPr algn="ctr" rtl="0"/>
                      <a:r>
                        <a:rPr lang="it-IT" sz="1600" dirty="0"/>
                        <a:t>Tristezza</a:t>
                      </a:r>
                      <a:endParaRPr lang="it" sz="1600" dirty="0"/>
                    </a:p>
                  </a:txBody>
                  <a:tcPr anchor="ctr"/>
                </a:tc>
                <a:tc>
                  <a:txBody>
                    <a:bodyPr/>
                    <a:lstStyle/>
                    <a:p>
                      <a:pPr algn="ctr" rtl="0"/>
                      <a:r>
                        <a:rPr lang="en-US" sz="1600" dirty="0"/>
                        <a:t>2060</a:t>
                      </a:r>
                    </a:p>
                  </a:txBody>
                  <a:tcPr anchor="ctr"/>
                </a:tc>
                <a:extLst>
                  <a:ext uri="{0D108BD9-81ED-4DB2-BD59-A6C34878D82A}">
                    <a16:rowId xmlns:a16="http://schemas.microsoft.com/office/drawing/2014/main" val="721687332"/>
                  </a:ext>
                </a:extLst>
              </a:tr>
            </a:tbl>
          </a:graphicData>
        </a:graphic>
      </p:graphicFrame>
      <p:sp>
        <p:nvSpPr>
          <p:cNvPr id="2" name="CasellaDiTesto 1">
            <a:extLst>
              <a:ext uri="{FF2B5EF4-FFF2-40B4-BE49-F238E27FC236}">
                <a16:creationId xmlns:a16="http://schemas.microsoft.com/office/drawing/2014/main" id="{8908D1F8-B75D-4C52-ABDB-6854FA866C8B}"/>
              </a:ext>
            </a:extLst>
          </p:cNvPr>
          <p:cNvSpPr txBox="1"/>
          <p:nvPr/>
        </p:nvSpPr>
        <p:spPr>
          <a:xfrm>
            <a:off x="7678588" y="5027752"/>
            <a:ext cx="2376264" cy="369332"/>
          </a:xfrm>
          <a:prstGeom prst="rect">
            <a:avLst/>
          </a:prstGeom>
          <a:noFill/>
        </p:spPr>
        <p:txBody>
          <a:bodyPr wrap="square" rtlCol="0">
            <a:spAutoFit/>
          </a:bodyPr>
          <a:lstStyle/>
          <a:p>
            <a:r>
              <a:rPr lang="it-IT" dirty="0"/>
              <a:t>Totale: 14420 file audio</a:t>
            </a:r>
          </a:p>
        </p:txBody>
      </p:sp>
    </p:spTree>
    <p:extLst>
      <p:ext uri="{BB962C8B-B14F-4D97-AF65-F5344CB8AC3E}">
        <p14:creationId xmlns:p14="http://schemas.microsoft.com/office/powerpoint/2010/main" val="173572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13F24D-967D-4A0A-9258-CFE7EA2BD3C8}"/>
              </a:ext>
            </a:extLst>
          </p:cNvPr>
          <p:cNvSpPr txBox="1">
            <a:spLocks/>
          </p:cNvSpPr>
          <p:nvPr/>
        </p:nvSpPr>
        <p:spPr>
          <a:xfrm>
            <a:off x="405780" y="381000"/>
            <a:ext cx="10260635" cy="743744"/>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000" dirty="0"/>
              <a:t>Features </a:t>
            </a:r>
            <a:r>
              <a:rPr lang="en-US" sz="4000" dirty="0" err="1"/>
              <a:t>utilizzate</a:t>
            </a:r>
            <a:r>
              <a:rPr lang="en-US" sz="4000" dirty="0"/>
              <a:t> (1)</a:t>
            </a:r>
          </a:p>
        </p:txBody>
      </p:sp>
      <p:sp>
        <p:nvSpPr>
          <p:cNvPr id="3" name="CasellaDiTesto 2">
            <a:extLst>
              <a:ext uri="{FF2B5EF4-FFF2-40B4-BE49-F238E27FC236}">
                <a16:creationId xmlns:a16="http://schemas.microsoft.com/office/drawing/2014/main" id="{9E64FC2E-37CF-43FF-860F-6B2907A5A9D6}"/>
              </a:ext>
            </a:extLst>
          </p:cNvPr>
          <p:cNvSpPr txBox="1"/>
          <p:nvPr/>
        </p:nvSpPr>
        <p:spPr>
          <a:xfrm>
            <a:off x="319557" y="1124744"/>
            <a:ext cx="11535495" cy="6494085"/>
          </a:xfrm>
          <a:prstGeom prst="rect">
            <a:avLst/>
          </a:prstGeom>
          <a:noFill/>
        </p:spPr>
        <p:txBody>
          <a:bodyPr wrap="square" rtlCol="0">
            <a:spAutoFit/>
          </a:bodyPr>
          <a:lstStyle/>
          <a:p>
            <a:r>
              <a:rPr lang="it-IT" sz="2000" dirty="0" err="1"/>
              <a:t>Mfcc</a:t>
            </a:r>
            <a:r>
              <a:rPr lang="it-IT" sz="2000" dirty="0"/>
              <a:t> (Mel-Frequency-</a:t>
            </a:r>
            <a:r>
              <a:rPr lang="it-IT" sz="2000" dirty="0" err="1"/>
              <a:t>Cepstral</a:t>
            </a:r>
            <a:r>
              <a:rPr lang="it-IT" sz="2000" dirty="0"/>
              <a:t>-</a:t>
            </a:r>
            <a:r>
              <a:rPr lang="it-IT" sz="2000" dirty="0" err="1"/>
              <a:t>Coefficient</a:t>
            </a:r>
            <a:r>
              <a:rPr lang="it-IT" sz="2000" dirty="0"/>
              <a:t>) </a:t>
            </a:r>
          </a:p>
          <a:p>
            <a:endParaRPr lang="it-IT" sz="2000" dirty="0"/>
          </a:p>
          <a:p>
            <a:r>
              <a:rPr lang="it-IT" sz="2000" dirty="0"/>
              <a:t>    - Simulano l’orecchio umano: numero di recettori distribuiti in maniera logaritmica 	  	   	            </a:t>
            </a:r>
          </a:p>
          <a:p>
            <a:r>
              <a:rPr lang="it-IT" sz="2000" dirty="0"/>
              <a:t>      esternamente (alte frequenze), lineare nella parte interna (basse frequenze).</a:t>
            </a:r>
          </a:p>
          <a:p>
            <a:endParaRPr lang="it-IT" sz="2000" dirty="0"/>
          </a:p>
          <a:p>
            <a:r>
              <a:rPr lang="it-IT" sz="2000" dirty="0"/>
              <a:t>   - Utilizzano il Filtro Mel per trasformare i dati sonori in modo lineare alle basse frequenze (sotto i 	 </a:t>
            </a:r>
          </a:p>
          <a:p>
            <a:r>
              <a:rPr lang="it-IT" sz="2000" dirty="0"/>
              <a:t>      1000 Hz), logaritmico alle alte (sopra i 1000 Hz)	</a:t>
            </a:r>
          </a:p>
          <a:p>
            <a:endParaRPr lang="it-IT" sz="2000" dirty="0"/>
          </a:p>
          <a:p>
            <a:r>
              <a:rPr lang="it-IT" sz="2000" dirty="0"/>
              <a:t>  - 20 coefficienti utilizzati.</a:t>
            </a:r>
          </a:p>
          <a:p>
            <a:pPr lvl="1"/>
            <a:r>
              <a:rPr lang="it-IT" sz="2000" dirty="0"/>
              <a:t>- A partire dai 20 coefficienti sono state calcolate delta e delta-delta (andamento temporale).</a:t>
            </a:r>
          </a:p>
          <a:p>
            <a:r>
              <a:rPr lang="it-IT" dirty="0"/>
              <a:t>	</a:t>
            </a:r>
          </a:p>
          <a:p>
            <a:r>
              <a:rPr lang="it-IT" dirty="0"/>
              <a:t> </a:t>
            </a:r>
          </a:p>
          <a:p>
            <a:endParaRPr lang="it-IT" dirty="0">
              <a:solidFill>
                <a:schemeClr val="bg2"/>
              </a:solidFill>
            </a:endParaRPr>
          </a:p>
          <a:p>
            <a:endParaRPr lang="it-IT" dirty="0"/>
          </a:p>
          <a:p>
            <a:endParaRPr lang="it-IT" dirty="0"/>
          </a:p>
          <a:p>
            <a:endParaRPr lang="it-IT" dirty="0"/>
          </a:p>
          <a:p>
            <a:endParaRPr lang="it-IT" dirty="0"/>
          </a:p>
          <a:p>
            <a:endParaRPr lang="it-IT" dirty="0"/>
          </a:p>
          <a:p>
            <a:endParaRPr lang="it-IT" dirty="0"/>
          </a:p>
          <a:p>
            <a:endParaRPr lang="it-IT" dirty="0"/>
          </a:p>
          <a:p>
            <a:endParaRPr lang="it-IT" dirty="0"/>
          </a:p>
          <a:p>
            <a:endParaRPr lang="it-IT" dirty="0"/>
          </a:p>
        </p:txBody>
      </p:sp>
      <p:pic>
        <p:nvPicPr>
          <p:cNvPr id="4" name="Immagine 3">
            <a:extLst>
              <a:ext uri="{FF2B5EF4-FFF2-40B4-BE49-F238E27FC236}">
                <a16:creationId xmlns:a16="http://schemas.microsoft.com/office/drawing/2014/main" id="{9B0F7839-4E2B-4ACE-9E9E-09E03D73BA0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8527" y="4467431"/>
            <a:ext cx="4176464" cy="1944216"/>
          </a:xfrm>
          <a:prstGeom prst="rect">
            <a:avLst/>
          </a:prstGeom>
          <a:noFill/>
          <a:ln>
            <a:noFill/>
          </a:ln>
        </p:spPr>
      </p:pic>
      <p:pic>
        <p:nvPicPr>
          <p:cNvPr id="5" name="Immagine 4">
            <a:extLst>
              <a:ext uri="{FF2B5EF4-FFF2-40B4-BE49-F238E27FC236}">
                <a16:creationId xmlns:a16="http://schemas.microsoft.com/office/drawing/2014/main" id="{E50E86D8-AE80-4D2D-9C39-7B29802F22B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446340" y="4287411"/>
            <a:ext cx="6143958" cy="2304256"/>
          </a:xfrm>
          <a:prstGeom prst="rect">
            <a:avLst/>
          </a:prstGeom>
          <a:noFill/>
          <a:ln>
            <a:noFill/>
          </a:ln>
        </p:spPr>
      </p:pic>
    </p:spTree>
    <p:extLst>
      <p:ext uri="{BB962C8B-B14F-4D97-AF65-F5344CB8AC3E}">
        <p14:creationId xmlns:p14="http://schemas.microsoft.com/office/powerpoint/2010/main" val="154753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0032BD4-3A18-4315-B102-54466F29D7D2}"/>
              </a:ext>
            </a:extLst>
          </p:cNvPr>
          <p:cNvSpPr txBox="1">
            <a:spLocks/>
          </p:cNvSpPr>
          <p:nvPr/>
        </p:nvSpPr>
        <p:spPr>
          <a:xfrm>
            <a:off x="305846" y="248322"/>
            <a:ext cx="10360570" cy="660398"/>
          </a:xfrm>
          <a:prstGeom prst="rect">
            <a:avLst/>
          </a:prstGeom>
        </p:spPr>
        <p:txBody>
          <a:bodyPr rtlCol="0"/>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r>
              <a:rPr lang="en-US" sz="4000" dirty="0"/>
              <a:t>Features </a:t>
            </a:r>
            <a:r>
              <a:rPr lang="en-US" sz="4000" dirty="0" err="1"/>
              <a:t>utilizzate</a:t>
            </a:r>
            <a:r>
              <a:rPr lang="en-US" sz="4000" dirty="0"/>
              <a:t> (2)</a:t>
            </a:r>
          </a:p>
        </p:txBody>
      </p:sp>
      <p:sp>
        <p:nvSpPr>
          <p:cNvPr id="3" name="CasellaDiTesto 2">
            <a:extLst>
              <a:ext uri="{FF2B5EF4-FFF2-40B4-BE49-F238E27FC236}">
                <a16:creationId xmlns:a16="http://schemas.microsoft.com/office/drawing/2014/main" id="{D42C556D-8595-4C91-B81F-392A38892569}"/>
              </a:ext>
            </a:extLst>
          </p:cNvPr>
          <p:cNvSpPr txBox="1"/>
          <p:nvPr/>
        </p:nvSpPr>
        <p:spPr>
          <a:xfrm>
            <a:off x="305844" y="4606776"/>
            <a:ext cx="6799625" cy="2031325"/>
          </a:xfrm>
          <a:prstGeom prst="rect">
            <a:avLst/>
          </a:prstGeom>
          <a:noFill/>
        </p:spPr>
        <p:txBody>
          <a:bodyPr wrap="square" rtlCol="0">
            <a:spAutoFit/>
          </a:bodyPr>
          <a:lstStyle/>
          <a:p>
            <a:endParaRPr lang="it-IT" dirty="0"/>
          </a:p>
          <a:p>
            <a:r>
              <a:rPr lang="it-IT" b="1" dirty="0"/>
              <a:t>Energy</a:t>
            </a:r>
          </a:p>
          <a:p>
            <a:r>
              <a:rPr lang="it-IT" dirty="0"/>
              <a:t> </a:t>
            </a:r>
          </a:p>
          <a:p>
            <a:r>
              <a:rPr lang="it-IT" dirty="0"/>
              <a:t>     - Permette di calcolare l’intensità e quindi la potenza del suono </a:t>
            </a:r>
          </a:p>
          <a:p>
            <a:r>
              <a:rPr lang="it-IT" dirty="0"/>
              <a:t>       emesso. (intensità crescente per emozioni  come rabbia, paura, </a:t>
            </a:r>
          </a:p>
          <a:p>
            <a:r>
              <a:rPr lang="it-IT" dirty="0"/>
              <a:t>       gioia; intensità decrescente per emozioni come la tristezza.</a:t>
            </a:r>
          </a:p>
          <a:p>
            <a:endParaRPr lang="it-IT" dirty="0"/>
          </a:p>
        </p:txBody>
      </p:sp>
      <p:pic>
        <p:nvPicPr>
          <p:cNvPr id="5" name="Immagine 4" descr="Immagine che contiene luce&#10;&#10;Descrizione generata automaticamente">
            <a:extLst>
              <a:ext uri="{FF2B5EF4-FFF2-40B4-BE49-F238E27FC236}">
                <a16:creationId xmlns:a16="http://schemas.microsoft.com/office/drawing/2014/main" id="{A1C2D3F0-B2A9-4636-86DE-652801FB16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4612" y="2637503"/>
            <a:ext cx="4464496" cy="2290126"/>
          </a:xfrm>
          <a:prstGeom prst="rect">
            <a:avLst/>
          </a:prstGeom>
        </p:spPr>
      </p:pic>
      <p:pic>
        <p:nvPicPr>
          <p:cNvPr id="7" name="Immagine 6" descr="Immagine che contiene screenshot, barca, largo, acqua&#10;&#10;Descrizione generata automaticamente">
            <a:extLst>
              <a:ext uri="{FF2B5EF4-FFF2-40B4-BE49-F238E27FC236}">
                <a16:creationId xmlns:a16="http://schemas.microsoft.com/office/drawing/2014/main" id="{B0FA1BEA-EB56-4281-A067-6B031FC0AB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5471" y="4894904"/>
            <a:ext cx="4777510" cy="1868133"/>
          </a:xfrm>
          <a:prstGeom prst="rect">
            <a:avLst/>
          </a:prstGeom>
        </p:spPr>
      </p:pic>
      <p:sp>
        <p:nvSpPr>
          <p:cNvPr id="4" name="Rettangolo 3">
            <a:extLst>
              <a:ext uri="{FF2B5EF4-FFF2-40B4-BE49-F238E27FC236}">
                <a16:creationId xmlns:a16="http://schemas.microsoft.com/office/drawing/2014/main" id="{CEC4A2E1-C360-4F85-B661-50FD64E5E767}"/>
              </a:ext>
            </a:extLst>
          </p:cNvPr>
          <p:cNvSpPr/>
          <p:nvPr/>
        </p:nvSpPr>
        <p:spPr>
          <a:xfrm>
            <a:off x="305845" y="1235561"/>
            <a:ext cx="8956919" cy="1200329"/>
          </a:xfrm>
          <a:prstGeom prst="rect">
            <a:avLst/>
          </a:prstGeom>
        </p:spPr>
        <p:txBody>
          <a:bodyPr wrap="square">
            <a:spAutoFit/>
          </a:bodyPr>
          <a:lstStyle/>
          <a:p>
            <a:r>
              <a:rPr lang="it-IT" dirty="0"/>
              <a:t>Pitch </a:t>
            </a:r>
          </a:p>
          <a:p>
            <a:r>
              <a:rPr lang="it-IT" dirty="0"/>
              <a:t>     - Corrisponde all’intonazione della voce (frequenza di vibrazione delle corde vocali).</a:t>
            </a:r>
          </a:p>
          <a:p>
            <a:r>
              <a:rPr lang="it-IT" dirty="0"/>
              <a:t>     - Livelli alti: gioia, rabbia, paura (mirano a catturare l’attenzione di uno o più ascoltatori).</a:t>
            </a:r>
          </a:p>
          <a:p>
            <a:r>
              <a:rPr lang="it-IT" dirty="0"/>
              <a:t>     - Livelli bassi: tristezza, calma (emozioni più sobrie).</a:t>
            </a:r>
          </a:p>
        </p:txBody>
      </p:sp>
      <p:sp>
        <p:nvSpPr>
          <p:cNvPr id="6" name="Rettangolo 5">
            <a:extLst>
              <a:ext uri="{FF2B5EF4-FFF2-40B4-BE49-F238E27FC236}">
                <a16:creationId xmlns:a16="http://schemas.microsoft.com/office/drawing/2014/main" id="{9A2EFA3D-D77B-49ED-804D-F29C00DE79E8}"/>
              </a:ext>
            </a:extLst>
          </p:cNvPr>
          <p:cNvSpPr/>
          <p:nvPr/>
        </p:nvSpPr>
        <p:spPr>
          <a:xfrm>
            <a:off x="305845" y="2712889"/>
            <a:ext cx="8020815" cy="1477328"/>
          </a:xfrm>
          <a:prstGeom prst="rect">
            <a:avLst/>
          </a:prstGeom>
        </p:spPr>
        <p:txBody>
          <a:bodyPr wrap="square">
            <a:spAutoFit/>
          </a:bodyPr>
          <a:lstStyle/>
          <a:p>
            <a:endParaRPr lang="it-IT" dirty="0"/>
          </a:p>
          <a:p>
            <a:r>
              <a:rPr lang="it-IT" dirty="0"/>
              <a:t>ZCR (Zero Crossing Rate)</a:t>
            </a:r>
          </a:p>
          <a:p>
            <a:r>
              <a:rPr lang="it-IT" dirty="0"/>
              <a:t>     - Velocità di attraversamento dello zero (misura la velocità delle variazioni di </a:t>
            </a:r>
          </a:p>
          <a:p>
            <a:r>
              <a:rPr lang="it-IT" dirty="0"/>
              <a:t>        segno all’interno di un segnale audio, da positivo a zero a negativo o da </a:t>
            </a:r>
          </a:p>
          <a:p>
            <a:r>
              <a:rPr lang="it-IT" dirty="0"/>
              <a:t>        negativo a  zero a positivo).</a:t>
            </a:r>
          </a:p>
        </p:txBody>
      </p:sp>
      <p:pic>
        <p:nvPicPr>
          <p:cNvPr id="11" name="Immagine 10" descr="Immagine che contiene testo&#10;&#10;Descrizione generata automaticamente">
            <a:extLst>
              <a:ext uri="{FF2B5EF4-FFF2-40B4-BE49-F238E27FC236}">
                <a16:creationId xmlns:a16="http://schemas.microsoft.com/office/drawing/2014/main" id="{0BFC2679-B3E7-4B6D-994C-DB92FB99FF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6740" y="595267"/>
            <a:ext cx="2836240" cy="1903778"/>
          </a:xfrm>
          <a:prstGeom prst="rect">
            <a:avLst/>
          </a:prstGeom>
        </p:spPr>
      </p:pic>
    </p:spTree>
    <p:extLst>
      <p:ext uri="{BB962C8B-B14F-4D97-AF65-F5344CB8AC3E}">
        <p14:creationId xmlns:p14="http://schemas.microsoft.com/office/powerpoint/2010/main" val="169411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3">
            <a:extLst>
              <a:ext uri="{FF2B5EF4-FFF2-40B4-BE49-F238E27FC236}">
                <a16:creationId xmlns:a16="http://schemas.microsoft.com/office/drawing/2014/main" id="{B0E2ED32-433F-4DE9-854F-27691C9F85CA}"/>
              </a:ext>
            </a:extLst>
          </p:cNvPr>
          <p:cNvSpPr>
            <a:spLocks noGrp="1"/>
          </p:cNvSpPr>
          <p:nvPr>
            <p:ph type="body" sz="half" idx="2"/>
          </p:nvPr>
        </p:nvSpPr>
        <p:spPr>
          <a:xfrm>
            <a:off x="649624" y="1261031"/>
            <a:ext cx="2870584" cy="417494"/>
          </a:xfrm>
        </p:spPr>
        <p:txBody>
          <a:bodyPr/>
          <a:lstStyle/>
          <a:p>
            <a:r>
              <a:rPr lang="it-IT" dirty="0"/>
              <a:t>Random </a:t>
            </a:r>
            <a:r>
              <a:rPr lang="it-IT" dirty="0" err="1"/>
              <a:t>Forest</a:t>
            </a:r>
            <a:r>
              <a:rPr lang="it-IT" dirty="0"/>
              <a:t> </a:t>
            </a:r>
          </a:p>
        </p:txBody>
      </p:sp>
      <p:pic>
        <p:nvPicPr>
          <p:cNvPr id="6" name="Google Shape;185;p21">
            <a:extLst>
              <a:ext uri="{FF2B5EF4-FFF2-40B4-BE49-F238E27FC236}">
                <a16:creationId xmlns:a16="http://schemas.microsoft.com/office/drawing/2014/main" id="{3A0F1F01-E6DD-4431-BAF6-E3DF53295D7B}"/>
              </a:ext>
            </a:extLst>
          </p:cNvPr>
          <p:cNvPicPr preferRelativeResize="0"/>
          <p:nvPr/>
        </p:nvPicPr>
        <p:blipFill>
          <a:blip r:embed="rId3">
            <a:alphaModFix/>
          </a:blip>
          <a:stretch>
            <a:fillRect/>
          </a:stretch>
        </p:blipFill>
        <p:spPr>
          <a:xfrm>
            <a:off x="693813" y="1743657"/>
            <a:ext cx="2870584" cy="1908211"/>
          </a:xfrm>
          <a:prstGeom prst="rect">
            <a:avLst/>
          </a:prstGeom>
          <a:noFill/>
          <a:ln>
            <a:noFill/>
          </a:ln>
        </p:spPr>
      </p:pic>
      <p:sp>
        <p:nvSpPr>
          <p:cNvPr id="7" name="Segnaposto testo 3">
            <a:extLst>
              <a:ext uri="{FF2B5EF4-FFF2-40B4-BE49-F238E27FC236}">
                <a16:creationId xmlns:a16="http://schemas.microsoft.com/office/drawing/2014/main" id="{9F5D062B-8641-4A20-B74D-584908B1DF6D}"/>
              </a:ext>
            </a:extLst>
          </p:cNvPr>
          <p:cNvSpPr txBox="1">
            <a:spLocks/>
          </p:cNvSpPr>
          <p:nvPr/>
        </p:nvSpPr>
        <p:spPr>
          <a:xfrm>
            <a:off x="3813719" y="959859"/>
            <a:ext cx="2870584" cy="4174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it-IT" dirty="0" err="1"/>
              <a:t>Gradient</a:t>
            </a:r>
            <a:r>
              <a:rPr lang="it-IT" dirty="0"/>
              <a:t> </a:t>
            </a:r>
            <a:r>
              <a:rPr lang="it-IT" dirty="0" err="1"/>
              <a:t>Boosting</a:t>
            </a:r>
            <a:endParaRPr lang="it-IT" dirty="0"/>
          </a:p>
        </p:txBody>
      </p:sp>
      <p:pic>
        <p:nvPicPr>
          <p:cNvPr id="9" name="Immagine 8" descr="Immagine che contiene testo, mappa&#10;&#10;Descrizione generata automaticamente">
            <a:extLst>
              <a:ext uri="{FF2B5EF4-FFF2-40B4-BE49-F238E27FC236}">
                <a16:creationId xmlns:a16="http://schemas.microsoft.com/office/drawing/2014/main" id="{4480EEFC-EFA9-4749-B103-ED86981AA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7681" y="1377353"/>
            <a:ext cx="4392488" cy="2350827"/>
          </a:xfrm>
          <a:prstGeom prst="rect">
            <a:avLst/>
          </a:prstGeom>
        </p:spPr>
      </p:pic>
      <p:pic>
        <p:nvPicPr>
          <p:cNvPr id="10" name="Immagine 9">
            <a:extLst>
              <a:ext uri="{FF2B5EF4-FFF2-40B4-BE49-F238E27FC236}">
                <a16:creationId xmlns:a16="http://schemas.microsoft.com/office/drawing/2014/main" id="{AD5A788C-CB3B-48C7-A750-249D88F17AB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8587642" y="1738484"/>
            <a:ext cx="3134378" cy="1918556"/>
          </a:xfrm>
          <a:prstGeom prst="rect">
            <a:avLst/>
          </a:prstGeom>
          <a:noFill/>
          <a:ln>
            <a:noFill/>
          </a:ln>
        </p:spPr>
      </p:pic>
      <p:sp>
        <p:nvSpPr>
          <p:cNvPr id="11" name="Segnaposto testo 3">
            <a:extLst>
              <a:ext uri="{FF2B5EF4-FFF2-40B4-BE49-F238E27FC236}">
                <a16:creationId xmlns:a16="http://schemas.microsoft.com/office/drawing/2014/main" id="{B621DEAB-353E-4FB7-9C30-5F2C40A5797B}"/>
              </a:ext>
            </a:extLst>
          </p:cNvPr>
          <p:cNvSpPr txBox="1">
            <a:spLocks/>
          </p:cNvSpPr>
          <p:nvPr/>
        </p:nvSpPr>
        <p:spPr>
          <a:xfrm>
            <a:off x="8543453" y="1261031"/>
            <a:ext cx="2870584" cy="4174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it-IT" dirty="0"/>
              <a:t>Support </a:t>
            </a:r>
            <a:r>
              <a:rPr lang="it-IT" dirty="0" err="1"/>
              <a:t>Vector</a:t>
            </a:r>
            <a:r>
              <a:rPr lang="it-IT" dirty="0"/>
              <a:t> Machine</a:t>
            </a:r>
          </a:p>
          <a:p>
            <a:endParaRPr lang="it-IT" dirty="0"/>
          </a:p>
        </p:txBody>
      </p:sp>
      <p:pic>
        <p:nvPicPr>
          <p:cNvPr id="12" name="Immagine 11">
            <a:extLst>
              <a:ext uri="{FF2B5EF4-FFF2-40B4-BE49-F238E27FC236}">
                <a16:creationId xmlns:a16="http://schemas.microsoft.com/office/drawing/2014/main" id="{C027D8B2-F8A4-4677-B166-95891ADC952D}"/>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813" y="4389462"/>
            <a:ext cx="2870583" cy="1847850"/>
          </a:xfrm>
          <a:prstGeom prst="rect">
            <a:avLst/>
          </a:prstGeom>
          <a:noFill/>
          <a:ln>
            <a:noFill/>
          </a:ln>
        </p:spPr>
      </p:pic>
      <p:sp>
        <p:nvSpPr>
          <p:cNvPr id="13" name="Segnaposto testo 3">
            <a:extLst>
              <a:ext uri="{FF2B5EF4-FFF2-40B4-BE49-F238E27FC236}">
                <a16:creationId xmlns:a16="http://schemas.microsoft.com/office/drawing/2014/main" id="{0845BA4E-BFE8-4721-BE46-40165A5E6B4C}"/>
              </a:ext>
            </a:extLst>
          </p:cNvPr>
          <p:cNvSpPr txBox="1">
            <a:spLocks/>
          </p:cNvSpPr>
          <p:nvPr/>
        </p:nvSpPr>
        <p:spPr>
          <a:xfrm>
            <a:off x="669576" y="3906836"/>
            <a:ext cx="2870584" cy="4174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it-IT" dirty="0"/>
              <a:t>Multi–Layer </a:t>
            </a:r>
            <a:r>
              <a:rPr lang="it-IT" dirty="0" err="1"/>
              <a:t>Perceptron</a:t>
            </a:r>
            <a:endParaRPr lang="it-IT" dirty="0"/>
          </a:p>
        </p:txBody>
      </p:sp>
      <p:pic>
        <p:nvPicPr>
          <p:cNvPr id="16" name="Immagine 15">
            <a:extLst>
              <a:ext uri="{FF2B5EF4-FFF2-40B4-BE49-F238E27FC236}">
                <a16:creationId xmlns:a16="http://schemas.microsoft.com/office/drawing/2014/main" id="{989D645B-0FB9-48A5-93EC-01133E9CA155}"/>
              </a:ext>
            </a:extLst>
          </p:cNvPr>
          <p:cNvPicPr>
            <a:picLocks noChangeAspect="1"/>
          </p:cNvPicPr>
          <p:nvPr/>
        </p:nvPicPr>
        <p:blipFill>
          <a:blip r:embed="rId7"/>
          <a:stretch>
            <a:fillRect/>
          </a:stretch>
        </p:blipFill>
        <p:spPr>
          <a:xfrm>
            <a:off x="4085669" y="4191205"/>
            <a:ext cx="3160871" cy="2217865"/>
          </a:xfrm>
          <a:prstGeom prst="rect">
            <a:avLst/>
          </a:prstGeom>
        </p:spPr>
      </p:pic>
      <p:sp>
        <p:nvSpPr>
          <p:cNvPr id="17" name="Segnaposto testo 3">
            <a:extLst>
              <a:ext uri="{FF2B5EF4-FFF2-40B4-BE49-F238E27FC236}">
                <a16:creationId xmlns:a16="http://schemas.microsoft.com/office/drawing/2014/main" id="{6017FD53-0E87-45C2-BA13-85F4760225AE}"/>
              </a:ext>
            </a:extLst>
          </p:cNvPr>
          <p:cNvSpPr txBox="1">
            <a:spLocks/>
          </p:cNvSpPr>
          <p:nvPr/>
        </p:nvSpPr>
        <p:spPr>
          <a:xfrm>
            <a:off x="4061433" y="3803146"/>
            <a:ext cx="2870584" cy="41749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it-IT" dirty="0"/>
              <a:t>K-</a:t>
            </a:r>
            <a:r>
              <a:rPr lang="it-IT" dirty="0" err="1"/>
              <a:t>Nearest</a:t>
            </a:r>
            <a:r>
              <a:rPr lang="it-IT" dirty="0"/>
              <a:t>-</a:t>
            </a:r>
            <a:r>
              <a:rPr lang="it-IT" dirty="0" err="1"/>
              <a:t>Neighbors</a:t>
            </a:r>
            <a:endParaRPr lang="it-IT" dirty="0"/>
          </a:p>
        </p:txBody>
      </p:sp>
      <p:sp>
        <p:nvSpPr>
          <p:cNvPr id="18" name="Segnaposto testo 3">
            <a:extLst>
              <a:ext uri="{FF2B5EF4-FFF2-40B4-BE49-F238E27FC236}">
                <a16:creationId xmlns:a16="http://schemas.microsoft.com/office/drawing/2014/main" id="{7FDBE623-59FE-400B-B50F-85C8483FE2F0}"/>
              </a:ext>
            </a:extLst>
          </p:cNvPr>
          <p:cNvSpPr txBox="1">
            <a:spLocks/>
          </p:cNvSpPr>
          <p:nvPr/>
        </p:nvSpPr>
        <p:spPr>
          <a:xfrm>
            <a:off x="477788" y="307458"/>
            <a:ext cx="3943685" cy="60687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900" kern="1200">
                <a:solidFill>
                  <a:schemeClr val="tx1"/>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900" kern="1200">
                <a:solidFill>
                  <a:schemeClr val="tx1"/>
                </a:solidFill>
                <a:latin typeface="+mn-lt"/>
                <a:ea typeface="+mn-ea"/>
                <a:cs typeface="+mn-cs"/>
              </a:defRPr>
            </a:lvl9pPr>
          </a:lstStyle>
          <a:p>
            <a:r>
              <a:rPr lang="en-US" sz="4000" dirty="0" err="1"/>
              <a:t>Classificatori</a:t>
            </a:r>
            <a:r>
              <a:rPr lang="en-US" sz="4000" dirty="0"/>
              <a:t> </a:t>
            </a:r>
          </a:p>
        </p:txBody>
      </p:sp>
      <p:sp>
        <p:nvSpPr>
          <p:cNvPr id="20" name="CasellaDiTesto 19">
            <a:extLst>
              <a:ext uri="{FF2B5EF4-FFF2-40B4-BE49-F238E27FC236}">
                <a16:creationId xmlns:a16="http://schemas.microsoft.com/office/drawing/2014/main" id="{EF751769-F869-4AFF-8149-780FC23171AC}"/>
              </a:ext>
            </a:extLst>
          </p:cNvPr>
          <p:cNvSpPr txBox="1"/>
          <p:nvPr/>
        </p:nvSpPr>
        <p:spPr>
          <a:xfrm>
            <a:off x="7682517" y="4557121"/>
            <a:ext cx="4214498" cy="646331"/>
          </a:xfrm>
          <a:prstGeom prst="rect">
            <a:avLst/>
          </a:prstGeom>
          <a:noFill/>
        </p:spPr>
        <p:txBody>
          <a:bodyPr wrap="square" rtlCol="0">
            <a:spAutoFit/>
          </a:bodyPr>
          <a:lstStyle/>
          <a:p>
            <a:r>
              <a:rPr lang="it-IT" b="1" dirty="0"/>
              <a:t>Valori features standardizzati per ottenere media </a:t>
            </a:r>
            <a:r>
              <a:rPr lang="it-IT" b="1" dirty="0">
                <a:latin typeface="Arial" panose="020B0604020202020204" pitchFamily="34" charset="0"/>
                <a:cs typeface="Arial" panose="020B0604020202020204" pitchFamily="34" charset="0"/>
              </a:rPr>
              <a:t>0</a:t>
            </a:r>
            <a:r>
              <a:rPr lang="it-IT" b="1" dirty="0"/>
              <a:t> e varianza </a:t>
            </a:r>
            <a:r>
              <a:rPr lang="it-IT" b="1" dirty="0">
                <a:latin typeface="Arial" panose="020B0604020202020204" pitchFamily="34" charset="0"/>
                <a:cs typeface="Arial" panose="020B0604020202020204" pitchFamily="34" charset="0"/>
              </a:rPr>
              <a:t>1</a:t>
            </a:r>
            <a:r>
              <a:rPr lang="it-IT" b="1" dirty="0"/>
              <a:t>.</a:t>
            </a:r>
          </a:p>
        </p:txBody>
      </p:sp>
    </p:spTree>
    <p:extLst>
      <p:ext uri="{BB962C8B-B14F-4D97-AF65-F5344CB8AC3E}">
        <p14:creationId xmlns:p14="http://schemas.microsoft.com/office/powerpoint/2010/main" val="4242146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679D1C6-B008-4DC0-9439-FD876A25175A}"/>
              </a:ext>
            </a:extLst>
          </p:cNvPr>
          <p:cNvSpPr>
            <a:spLocks noGrp="1"/>
          </p:cNvSpPr>
          <p:nvPr>
            <p:ph type="title"/>
          </p:nvPr>
        </p:nvSpPr>
        <p:spPr>
          <a:xfrm>
            <a:off x="1065213" y="332656"/>
            <a:ext cx="10287001" cy="792088"/>
          </a:xfrm>
        </p:spPr>
        <p:txBody>
          <a:bodyPr/>
          <a:lstStyle/>
          <a:p>
            <a:r>
              <a:rPr lang="it-IT" dirty="0" err="1"/>
              <a:t>Convolutional</a:t>
            </a:r>
            <a:r>
              <a:rPr lang="it-IT" dirty="0"/>
              <a:t> </a:t>
            </a:r>
            <a:r>
              <a:rPr lang="it-IT" dirty="0" err="1"/>
              <a:t>Neural</a:t>
            </a:r>
            <a:r>
              <a:rPr lang="it-IT" dirty="0"/>
              <a:t> Network (CNN)</a:t>
            </a:r>
          </a:p>
        </p:txBody>
      </p:sp>
      <p:sp>
        <p:nvSpPr>
          <p:cNvPr id="4" name="Segnaposto testo 3">
            <a:extLst>
              <a:ext uri="{FF2B5EF4-FFF2-40B4-BE49-F238E27FC236}">
                <a16:creationId xmlns:a16="http://schemas.microsoft.com/office/drawing/2014/main" id="{99873458-5527-4604-A844-CA16E8453549}"/>
              </a:ext>
            </a:extLst>
          </p:cNvPr>
          <p:cNvSpPr>
            <a:spLocks noGrp="1"/>
          </p:cNvSpPr>
          <p:nvPr>
            <p:ph type="body" sz="half" idx="2"/>
          </p:nvPr>
        </p:nvSpPr>
        <p:spPr>
          <a:xfrm>
            <a:off x="1197868" y="1412776"/>
            <a:ext cx="10009112" cy="4463008"/>
          </a:xfrm>
        </p:spPr>
        <p:txBody>
          <a:bodyPr>
            <a:normAutofit lnSpcReduction="10000"/>
          </a:bodyPr>
          <a:lstStyle/>
          <a:p>
            <a:pPr marL="285750" indent="-285750">
              <a:buFont typeface="Arial" panose="020B0604020202020204" pitchFamily="34" charset="0"/>
              <a:buChar char="•"/>
            </a:pPr>
            <a:r>
              <a:rPr lang="it-IT" dirty="0"/>
              <a:t>Input: </a:t>
            </a:r>
          </a:p>
          <a:p>
            <a:pPr marL="742950" lvl="1" indent="-285750">
              <a:buFont typeface="Wingdings" panose="05000000000000000000" pitchFamily="2" charset="2"/>
              <a:buChar char="Ø"/>
            </a:pPr>
            <a:r>
              <a:rPr lang="it-IT" sz="2000" dirty="0"/>
              <a:t>Estrazione del Mel-Frequency </a:t>
            </a:r>
            <a:r>
              <a:rPr lang="it-IT" sz="2000" dirty="0" err="1"/>
              <a:t>Spectrogram</a:t>
            </a:r>
            <a:r>
              <a:rPr lang="it-IT" sz="2000" dirty="0"/>
              <a:t>: descrive come il contenuto frequenziale varia nel tempo. </a:t>
            </a:r>
          </a:p>
          <a:p>
            <a:pPr lvl="1"/>
            <a:r>
              <a:rPr lang="it-IT" sz="2000" dirty="0"/>
              <a:t>	- Sull’asse y la frequenza è riportata in scala Mel. Questo pone maggiore attenzione    	   sull’estremità inferiore dello spettro delle frequenze rispetto a quello superiore, 	   imitando così le capacità percettive dell’udito degli umani. Sull’asse x invece 	 	   continua ad essere riportato il tempo in scala lineare. </a:t>
            </a:r>
          </a:p>
          <a:p>
            <a:pPr marL="742950" lvl="1" indent="-285750">
              <a:buFont typeface="Wingdings" panose="05000000000000000000" pitchFamily="2" charset="2"/>
              <a:buChar char="Ø"/>
            </a:pPr>
            <a:r>
              <a:rPr lang="it-IT" sz="2000" dirty="0"/>
              <a:t>Dimensione spettrogramma: (128,128) - 3 secondi. </a:t>
            </a:r>
          </a:p>
          <a:p>
            <a:pPr marL="1200150" lvl="2" indent="-285750">
              <a:buFont typeface="Wingdings" panose="05000000000000000000" pitchFamily="2" charset="2"/>
              <a:buChar char="§"/>
            </a:pPr>
            <a:r>
              <a:rPr lang="it-IT" sz="2000" dirty="0"/>
              <a:t>Audio corti: zero-</a:t>
            </a:r>
            <a:r>
              <a:rPr lang="it-IT" sz="2000" dirty="0" err="1"/>
              <a:t>padding</a:t>
            </a:r>
            <a:r>
              <a:rPr lang="it-IT" sz="2000" dirty="0"/>
              <a:t>.</a:t>
            </a:r>
          </a:p>
          <a:p>
            <a:pPr marL="1200150" lvl="2" indent="-285750">
              <a:buFont typeface="Wingdings" panose="05000000000000000000" pitchFamily="2" charset="2"/>
              <a:buChar char="§"/>
            </a:pPr>
            <a:r>
              <a:rPr lang="it-IT" sz="2000" dirty="0"/>
              <a:t>Audio lunghi: troncamento.                  </a:t>
            </a:r>
          </a:p>
          <a:p>
            <a:pPr lvl="1"/>
            <a:endParaRPr lang="it-IT" sz="1400" dirty="0"/>
          </a:p>
          <a:p>
            <a:pPr lvl="1"/>
            <a:r>
              <a:rPr lang="it-IT" sz="1400" dirty="0"/>
              <a:t>           </a:t>
            </a:r>
          </a:p>
          <a:p>
            <a:r>
              <a:rPr lang="it-IT" dirty="0"/>
              <a:t>                 </a:t>
            </a:r>
          </a:p>
        </p:txBody>
      </p:sp>
      <p:pic>
        <p:nvPicPr>
          <p:cNvPr id="9" name="Immagine 8" descr="Immagine che contiene orologio, luce&#10;&#10;Descrizione generata automaticamente">
            <a:extLst>
              <a:ext uri="{FF2B5EF4-FFF2-40B4-BE49-F238E27FC236}">
                <a16:creationId xmlns:a16="http://schemas.microsoft.com/office/drawing/2014/main" id="{85FD919C-2D27-47E2-82AD-A0CF6F180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356" y="4149080"/>
            <a:ext cx="5616624" cy="2391138"/>
          </a:xfrm>
          <a:prstGeom prst="rect">
            <a:avLst/>
          </a:prstGeom>
        </p:spPr>
      </p:pic>
    </p:spTree>
    <p:extLst>
      <p:ext uri="{BB962C8B-B14F-4D97-AF65-F5344CB8AC3E}">
        <p14:creationId xmlns:p14="http://schemas.microsoft.com/office/powerpoint/2010/main" val="3152199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477788" y="260648"/>
            <a:ext cx="11233248" cy="792088"/>
          </a:xfrm>
        </p:spPr>
        <p:txBody>
          <a:bodyPr rtlCol="0"/>
          <a:lstStyle/>
          <a:p>
            <a:pPr rtl="0"/>
            <a:r>
              <a:rPr lang="it-IT" dirty="0"/>
              <a:t>Sperimentazione e risultati (dataset bilanciato)</a:t>
            </a:r>
          </a:p>
        </p:txBody>
      </p:sp>
      <p:sp>
        <p:nvSpPr>
          <p:cNvPr id="4" name="Segnaposto testo 3"/>
          <p:cNvSpPr>
            <a:spLocks noGrp="1"/>
          </p:cNvSpPr>
          <p:nvPr>
            <p:ph type="body" sz="half" idx="2"/>
          </p:nvPr>
        </p:nvSpPr>
        <p:spPr>
          <a:xfrm>
            <a:off x="477788" y="1340768"/>
            <a:ext cx="11233247" cy="4679032"/>
          </a:xfrm>
        </p:spPr>
        <p:txBody>
          <a:bodyPr rtlCol="0"/>
          <a:lstStyle/>
          <a:p>
            <a:pPr marL="285750" indent="-285750" rtl="0">
              <a:buFontTx/>
              <a:buChar char="-"/>
            </a:pPr>
            <a:r>
              <a:rPr lang="it-IT" dirty="0" err="1"/>
              <a:t>Stratified</a:t>
            </a:r>
            <a:r>
              <a:rPr lang="it-IT" dirty="0"/>
              <a:t> k-</a:t>
            </a:r>
            <a:r>
              <a:rPr lang="it-IT" dirty="0" err="1"/>
              <a:t>fold</a:t>
            </a:r>
            <a:r>
              <a:rPr lang="it-IT" dirty="0"/>
              <a:t> cross-</a:t>
            </a:r>
            <a:r>
              <a:rPr lang="it-IT" dirty="0" err="1"/>
              <a:t>validation</a:t>
            </a:r>
            <a:r>
              <a:rPr lang="it-IT" dirty="0"/>
              <a:t> (stessa percentuale di campioni per ogni partizione) - </a:t>
            </a:r>
            <a:r>
              <a:rPr lang="it-IT" b="1" dirty="0"/>
              <a:t>k = 5</a:t>
            </a:r>
            <a:r>
              <a:rPr lang="it-IT" dirty="0"/>
              <a:t>.</a:t>
            </a:r>
          </a:p>
          <a:p>
            <a:pPr marL="285750" indent="-285750" rtl="0">
              <a:buFontTx/>
              <a:buChar char="-"/>
            </a:pPr>
            <a:r>
              <a:rPr lang="it-IT" dirty="0"/>
              <a:t>Valori di accuratezza su partizioni equilibrate che garantiscono una buona rappresentazione di tutte le classi.</a:t>
            </a:r>
          </a:p>
          <a:p>
            <a:pPr rtl="0"/>
            <a:endParaRPr lang="it-IT" dirty="0"/>
          </a:p>
          <a:p>
            <a:pPr rtl="0"/>
            <a:endParaRPr lang="it-IT" dirty="0"/>
          </a:p>
        </p:txBody>
      </p:sp>
      <p:graphicFrame>
        <p:nvGraphicFramePr>
          <p:cNvPr id="5" name="Segnaposto contenuto 5" descr="Grafico combinato istogramma a colonne raggruppate - a linee" title="Grafico">
            <a:extLst>
              <a:ext uri="{FF2B5EF4-FFF2-40B4-BE49-F238E27FC236}">
                <a16:creationId xmlns:a16="http://schemas.microsoft.com/office/drawing/2014/main" id="{6E4AFC7C-F072-49DC-9B9E-61B978D6AB99}"/>
              </a:ext>
            </a:extLst>
          </p:cNvPr>
          <p:cNvGraphicFramePr>
            <a:graphicFrameLocks/>
          </p:cNvGraphicFramePr>
          <p:nvPr>
            <p:extLst>
              <p:ext uri="{D42A27DB-BD31-4B8C-83A1-F6EECF244321}">
                <p14:modId xmlns:p14="http://schemas.microsoft.com/office/powerpoint/2010/main" val="3543958300"/>
              </p:ext>
            </p:extLst>
          </p:nvPr>
        </p:nvGraphicFramePr>
        <p:xfrm>
          <a:off x="477788" y="2747189"/>
          <a:ext cx="5184576" cy="41029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Segnaposto contenuto 5" descr="Grafico combinato istogramma a colonne raggruppate - a linee" title="Grafico">
            <a:extLst>
              <a:ext uri="{FF2B5EF4-FFF2-40B4-BE49-F238E27FC236}">
                <a16:creationId xmlns:a16="http://schemas.microsoft.com/office/drawing/2014/main" id="{A27ED722-FBB0-47E3-BAEA-2433A04C6435}"/>
              </a:ext>
            </a:extLst>
          </p:cNvPr>
          <p:cNvGraphicFramePr>
            <a:graphicFrameLocks/>
          </p:cNvGraphicFramePr>
          <p:nvPr>
            <p:extLst>
              <p:ext uri="{D42A27DB-BD31-4B8C-83A1-F6EECF244321}">
                <p14:modId xmlns:p14="http://schemas.microsoft.com/office/powerpoint/2010/main" val="649207493"/>
              </p:ext>
            </p:extLst>
          </p:nvPr>
        </p:nvGraphicFramePr>
        <p:xfrm>
          <a:off x="6508457" y="2701271"/>
          <a:ext cx="5184576" cy="4136707"/>
        </p:xfrm>
        <a:graphic>
          <a:graphicData uri="http://schemas.openxmlformats.org/drawingml/2006/chart">
            <c:chart xmlns:c="http://schemas.openxmlformats.org/drawingml/2006/chart" xmlns:r="http://schemas.openxmlformats.org/officeDocument/2006/relationships" r:id="rId4"/>
          </a:graphicData>
        </a:graphic>
      </p:graphicFrame>
      <p:sp>
        <p:nvSpPr>
          <p:cNvPr id="2" name="CasellaDiTesto 1">
            <a:extLst>
              <a:ext uri="{FF2B5EF4-FFF2-40B4-BE49-F238E27FC236}">
                <a16:creationId xmlns:a16="http://schemas.microsoft.com/office/drawing/2014/main" id="{57680DB4-3DBE-4CFF-8151-FF6FF1036D82}"/>
              </a:ext>
            </a:extLst>
          </p:cNvPr>
          <p:cNvSpPr txBox="1"/>
          <p:nvPr/>
        </p:nvSpPr>
        <p:spPr>
          <a:xfrm>
            <a:off x="1305880" y="2455941"/>
            <a:ext cx="3528392" cy="369332"/>
          </a:xfrm>
          <a:prstGeom prst="rect">
            <a:avLst/>
          </a:prstGeom>
          <a:noFill/>
        </p:spPr>
        <p:txBody>
          <a:bodyPr wrap="square" rtlCol="0">
            <a:spAutoFit/>
          </a:bodyPr>
          <a:lstStyle/>
          <a:p>
            <a:pPr algn="ctr"/>
            <a:r>
              <a:rPr lang="it-IT" dirty="0"/>
              <a:t>Valence</a:t>
            </a:r>
          </a:p>
        </p:txBody>
      </p:sp>
      <p:sp>
        <p:nvSpPr>
          <p:cNvPr id="7" name="CasellaDiTesto 6">
            <a:extLst>
              <a:ext uri="{FF2B5EF4-FFF2-40B4-BE49-F238E27FC236}">
                <a16:creationId xmlns:a16="http://schemas.microsoft.com/office/drawing/2014/main" id="{84A16CB6-259F-4E5C-B58D-E043263FD1BA}"/>
              </a:ext>
            </a:extLst>
          </p:cNvPr>
          <p:cNvSpPr txBox="1"/>
          <p:nvPr/>
        </p:nvSpPr>
        <p:spPr>
          <a:xfrm>
            <a:off x="7358038" y="2455941"/>
            <a:ext cx="3528392" cy="369332"/>
          </a:xfrm>
          <a:prstGeom prst="rect">
            <a:avLst/>
          </a:prstGeom>
          <a:noFill/>
        </p:spPr>
        <p:txBody>
          <a:bodyPr wrap="square" rtlCol="0">
            <a:spAutoFit/>
          </a:bodyPr>
          <a:lstStyle/>
          <a:p>
            <a:pPr algn="ctr"/>
            <a:r>
              <a:rPr lang="it-IT" dirty="0" err="1"/>
              <a:t>Arousal</a:t>
            </a:r>
            <a:endParaRPr lang="it-IT" dirty="0"/>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EB688B9-8E92-46FB-A97D-7E2FD4AFAC9E}"/>
              </a:ext>
            </a:extLst>
          </p:cNvPr>
          <p:cNvSpPr>
            <a:spLocks noGrp="1"/>
          </p:cNvSpPr>
          <p:nvPr>
            <p:ph type="title"/>
          </p:nvPr>
        </p:nvSpPr>
        <p:spPr>
          <a:xfrm>
            <a:off x="1055604" y="404664"/>
            <a:ext cx="10296609" cy="648072"/>
          </a:xfrm>
        </p:spPr>
        <p:txBody>
          <a:bodyPr/>
          <a:lstStyle/>
          <a:p>
            <a:r>
              <a:rPr lang="it-IT" dirty="0"/>
              <a:t>SVM vs CNN (dataset bilanciato)</a:t>
            </a:r>
          </a:p>
        </p:txBody>
      </p:sp>
      <p:graphicFrame>
        <p:nvGraphicFramePr>
          <p:cNvPr id="9" name="Segnaposto contenuto 5" descr="Grafico combinato istogramma a colonne raggruppate - a linee" title="Grafico">
            <a:extLst>
              <a:ext uri="{FF2B5EF4-FFF2-40B4-BE49-F238E27FC236}">
                <a16:creationId xmlns:a16="http://schemas.microsoft.com/office/drawing/2014/main" id="{8D1F8A62-68B9-41FF-BAC1-B95BED462ACC}"/>
              </a:ext>
            </a:extLst>
          </p:cNvPr>
          <p:cNvGraphicFramePr>
            <a:graphicFrameLocks/>
          </p:cNvGraphicFramePr>
          <p:nvPr>
            <p:extLst>
              <p:ext uri="{D42A27DB-BD31-4B8C-83A1-F6EECF244321}">
                <p14:modId xmlns:p14="http://schemas.microsoft.com/office/powerpoint/2010/main" val="587563013"/>
              </p:ext>
            </p:extLst>
          </p:nvPr>
        </p:nvGraphicFramePr>
        <p:xfrm>
          <a:off x="692568" y="1916833"/>
          <a:ext cx="5257828" cy="424698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Segnaposto contenuto 5" descr="Grafico combinato istogramma a colonne raggruppate - a linee" title="Grafico">
            <a:extLst>
              <a:ext uri="{FF2B5EF4-FFF2-40B4-BE49-F238E27FC236}">
                <a16:creationId xmlns:a16="http://schemas.microsoft.com/office/drawing/2014/main" id="{C45ACB97-B4B3-4293-A01E-5EAD57DF22CE}"/>
              </a:ext>
            </a:extLst>
          </p:cNvPr>
          <p:cNvGraphicFramePr>
            <a:graphicFrameLocks/>
          </p:cNvGraphicFramePr>
          <p:nvPr>
            <p:extLst>
              <p:ext uri="{D42A27DB-BD31-4B8C-83A1-F6EECF244321}">
                <p14:modId xmlns:p14="http://schemas.microsoft.com/office/powerpoint/2010/main" val="3120570728"/>
              </p:ext>
            </p:extLst>
          </p:nvPr>
        </p:nvGraphicFramePr>
        <p:xfrm>
          <a:off x="6526460" y="1881810"/>
          <a:ext cx="5184576" cy="4282006"/>
        </p:xfrm>
        <a:graphic>
          <a:graphicData uri="http://schemas.openxmlformats.org/drawingml/2006/chart">
            <c:chart xmlns:c="http://schemas.openxmlformats.org/drawingml/2006/chart" xmlns:r="http://schemas.openxmlformats.org/officeDocument/2006/relationships" r:id="rId4"/>
          </a:graphicData>
        </a:graphic>
      </p:graphicFrame>
      <p:sp>
        <p:nvSpPr>
          <p:cNvPr id="11" name="CasellaDiTesto 10">
            <a:extLst>
              <a:ext uri="{FF2B5EF4-FFF2-40B4-BE49-F238E27FC236}">
                <a16:creationId xmlns:a16="http://schemas.microsoft.com/office/drawing/2014/main" id="{6C5CE5B8-0C99-4559-90AA-4DE00D5CF35F}"/>
              </a:ext>
            </a:extLst>
          </p:cNvPr>
          <p:cNvSpPr txBox="1"/>
          <p:nvPr/>
        </p:nvSpPr>
        <p:spPr>
          <a:xfrm>
            <a:off x="1557286" y="1490503"/>
            <a:ext cx="3528392" cy="369332"/>
          </a:xfrm>
          <a:prstGeom prst="rect">
            <a:avLst/>
          </a:prstGeom>
          <a:noFill/>
        </p:spPr>
        <p:txBody>
          <a:bodyPr wrap="square" rtlCol="0">
            <a:spAutoFit/>
          </a:bodyPr>
          <a:lstStyle/>
          <a:p>
            <a:pPr algn="ctr"/>
            <a:r>
              <a:rPr lang="it-IT" dirty="0"/>
              <a:t>Valence</a:t>
            </a:r>
          </a:p>
        </p:txBody>
      </p:sp>
      <p:sp>
        <p:nvSpPr>
          <p:cNvPr id="12" name="CasellaDiTesto 11">
            <a:extLst>
              <a:ext uri="{FF2B5EF4-FFF2-40B4-BE49-F238E27FC236}">
                <a16:creationId xmlns:a16="http://schemas.microsoft.com/office/drawing/2014/main" id="{DF0F0168-AC0E-4BE0-A3C8-4518BF30DD24}"/>
              </a:ext>
            </a:extLst>
          </p:cNvPr>
          <p:cNvSpPr txBox="1"/>
          <p:nvPr/>
        </p:nvSpPr>
        <p:spPr>
          <a:xfrm>
            <a:off x="7354552" y="1490503"/>
            <a:ext cx="3528392" cy="369332"/>
          </a:xfrm>
          <a:prstGeom prst="rect">
            <a:avLst/>
          </a:prstGeom>
          <a:noFill/>
        </p:spPr>
        <p:txBody>
          <a:bodyPr wrap="square" rtlCol="0">
            <a:spAutoFit/>
          </a:bodyPr>
          <a:lstStyle/>
          <a:p>
            <a:pPr algn="ctr"/>
            <a:r>
              <a:rPr lang="it-IT" dirty="0" err="1"/>
              <a:t>Arousal</a:t>
            </a:r>
            <a:endParaRPr lang="it-IT" dirty="0"/>
          </a:p>
        </p:txBody>
      </p:sp>
    </p:spTree>
    <p:extLst>
      <p:ext uri="{BB962C8B-B14F-4D97-AF65-F5344CB8AC3E}">
        <p14:creationId xmlns:p14="http://schemas.microsoft.com/office/powerpoint/2010/main" val="42977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4B820D4-38C4-4292-8D35-D4F4DE533CE4}"/>
              </a:ext>
            </a:extLst>
          </p:cNvPr>
          <p:cNvSpPr>
            <a:spLocks noGrp="1"/>
          </p:cNvSpPr>
          <p:nvPr>
            <p:ph type="title"/>
          </p:nvPr>
        </p:nvSpPr>
        <p:spPr>
          <a:xfrm>
            <a:off x="0" y="404664"/>
            <a:ext cx="11423004" cy="504056"/>
          </a:xfrm>
        </p:spPr>
        <p:txBody>
          <a:bodyPr>
            <a:noAutofit/>
          </a:bodyPr>
          <a:lstStyle/>
          <a:p>
            <a:r>
              <a:rPr lang="it-IT" sz="4000" dirty="0"/>
              <a:t>Risultati in the wild </a:t>
            </a:r>
          </a:p>
        </p:txBody>
      </p:sp>
      <p:sp>
        <p:nvSpPr>
          <p:cNvPr id="4" name="Segnaposto testo 3">
            <a:extLst>
              <a:ext uri="{FF2B5EF4-FFF2-40B4-BE49-F238E27FC236}">
                <a16:creationId xmlns:a16="http://schemas.microsoft.com/office/drawing/2014/main" id="{F7912751-E188-4DC9-B652-546D801C98E8}"/>
              </a:ext>
            </a:extLst>
          </p:cNvPr>
          <p:cNvSpPr>
            <a:spLocks noGrp="1"/>
          </p:cNvSpPr>
          <p:nvPr>
            <p:ph type="body" sz="half" idx="2"/>
          </p:nvPr>
        </p:nvSpPr>
        <p:spPr>
          <a:xfrm>
            <a:off x="261764" y="1340768"/>
            <a:ext cx="11170849" cy="4679032"/>
          </a:xfrm>
        </p:spPr>
        <p:txBody>
          <a:bodyPr/>
          <a:lstStyle/>
          <a:p>
            <a:pPr marL="285750" indent="-285750">
              <a:buFontTx/>
              <a:buChar char="-"/>
            </a:pPr>
            <a:r>
              <a:rPr lang="it-IT" dirty="0"/>
              <a:t>209 file audio estratti da film.</a:t>
            </a:r>
          </a:p>
          <a:p>
            <a:pPr marL="285750" indent="-285750">
              <a:buFontTx/>
              <a:buChar char="-"/>
            </a:pPr>
            <a:r>
              <a:rPr lang="it-IT" dirty="0"/>
              <a:t>Etichettati da 7 persone.</a:t>
            </a:r>
          </a:p>
        </p:txBody>
      </p:sp>
      <p:graphicFrame>
        <p:nvGraphicFramePr>
          <p:cNvPr id="7" name="Segnaposto contenuto 5" descr="Grafico combinato istogramma a colonne raggruppate - a linee" title="Grafico">
            <a:extLst>
              <a:ext uri="{FF2B5EF4-FFF2-40B4-BE49-F238E27FC236}">
                <a16:creationId xmlns:a16="http://schemas.microsoft.com/office/drawing/2014/main" id="{5249F4E2-67B6-4C51-9AC2-AC9D324A1489}"/>
              </a:ext>
            </a:extLst>
          </p:cNvPr>
          <p:cNvGraphicFramePr>
            <a:graphicFrameLocks/>
          </p:cNvGraphicFramePr>
          <p:nvPr>
            <p:extLst>
              <p:ext uri="{D42A27DB-BD31-4B8C-83A1-F6EECF244321}">
                <p14:modId xmlns:p14="http://schemas.microsoft.com/office/powerpoint/2010/main" val="1996833700"/>
              </p:ext>
            </p:extLst>
          </p:nvPr>
        </p:nvGraphicFramePr>
        <p:xfrm>
          <a:off x="5045060" y="2420888"/>
          <a:ext cx="4433728" cy="3312368"/>
        </p:xfrm>
        <a:graphic>
          <a:graphicData uri="http://schemas.openxmlformats.org/drawingml/2006/chart">
            <c:chart xmlns:c="http://schemas.openxmlformats.org/drawingml/2006/chart" xmlns:r="http://schemas.openxmlformats.org/officeDocument/2006/relationships" r:id="rId3"/>
          </a:graphicData>
        </a:graphic>
      </p:graphicFrame>
      <p:sp>
        <p:nvSpPr>
          <p:cNvPr id="8" name="CasellaDiTesto 7">
            <a:extLst>
              <a:ext uri="{FF2B5EF4-FFF2-40B4-BE49-F238E27FC236}">
                <a16:creationId xmlns:a16="http://schemas.microsoft.com/office/drawing/2014/main" id="{F6643BC1-7A8A-4DFB-8429-0B9A0FCEB2C7}"/>
              </a:ext>
            </a:extLst>
          </p:cNvPr>
          <p:cNvSpPr txBox="1"/>
          <p:nvPr/>
        </p:nvSpPr>
        <p:spPr>
          <a:xfrm>
            <a:off x="9478788" y="2564904"/>
            <a:ext cx="2448273" cy="3139321"/>
          </a:xfrm>
          <a:prstGeom prst="rect">
            <a:avLst/>
          </a:prstGeom>
          <a:noFill/>
        </p:spPr>
        <p:txBody>
          <a:bodyPr wrap="square" rtlCol="0">
            <a:spAutoFit/>
          </a:bodyPr>
          <a:lstStyle/>
          <a:p>
            <a:r>
              <a:rPr lang="it-IT" dirty="0"/>
              <a:t>Valence:</a:t>
            </a:r>
          </a:p>
          <a:p>
            <a:r>
              <a:rPr lang="it-IT" dirty="0"/>
              <a:t>SVM: 51%</a:t>
            </a:r>
          </a:p>
          <a:p>
            <a:r>
              <a:rPr lang="it-IT" dirty="0"/>
              <a:t>CNN: 64% (+ 13%) </a:t>
            </a:r>
          </a:p>
          <a:p>
            <a:endParaRPr lang="it-IT" dirty="0"/>
          </a:p>
          <a:p>
            <a:r>
              <a:rPr lang="it-IT" dirty="0" err="1"/>
              <a:t>Arousal</a:t>
            </a:r>
            <a:r>
              <a:rPr lang="it-IT" dirty="0"/>
              <a:t>:</a:t>
            </a:r>
          </a:p>
          <a:p>
            <a:r>
              <a:rPr lang="it-IT" dirty="0"/>
              <a:t>SVM:63% (+ 4%)</a:t>
            </a:r>
          </a:p>
          <a:p>
            <a:r>
              <a:rPr lang="it-IT" dirty="0"/>
              <a:t>CNN:59% </a:t>
            </a:r>
          </a:p>
          <a:p>
            <a:endParaRPr lang="it-IT" dirty="0"/>
          </a:p>
          <a:p>
            <a:r>
              <a:rPr lang="it-IT" dirty="0"/>
              <a:t>Modelli finali utilizzati:</a:t>
            </a:r>
          </a:p>
          <a:p>
            <a:r>
              <a:rPr lang="it-IT" dirty="0"/>
              <a:t>Valence: CNN</a:t>
            </a:r>
          </a:p>
          <a:p>
            <a:r>
              <a:rPr lang="it-IT" dirty="0" err="1"/>
              <a:t>Arousal</a:t>
            </a:r>
            <a:r>
              <a:rPr lang="it-IT" dirty="0"/>
              <a:t>:  SVM</a:t>
            </a:r>
          </a:p>
        </p:txBody>
      </p:sp>
      <p:graphicFrame>
        <p:nvGraphicFramePr>
          <p:cNvPr id="2" name="Tabella 5">
            <a:extLst>
              <a:ext uri="{FF2B5EF4-FFF2-40B4-BE49-F238E27FC236}">
                <a16:creationId xmlns:a16="http://schemas.microsoft.com/office/drawing/2014/main" id="{78F53AB4-56DF-495A-8CBE-9BFDDB9C9BCF}"/>
              </a:ext>
            </a:extLst>
          </p:cNvPr>
          <p:cNvGraphicFramePr>
            <a:graphicFrameLocks noGrp="1"/>
          </p:cNvGraphicFramePr>
          <p:nvPr>
            <p:extLst>
              <p:ext uri="{D42A27DB-BD31-4B8C-83A1-F6EECF244321}">
                <p14:modId xmlns:p14="http://schemas.microsoft.com/office/powerpoint/2010/main" val="2109421592"/>
              </p:ext>
            </p:extLst>
          </p:nvPr>
        </p:nvGraphicFramePr>
        <p:xfrm>
          <a:off x="121841" y="2766536"/>
          <a:ext cx="4923219" cy="2966720"/>
        </p:xfrm>
        <a:graphic>
          <a:graphicData uri="http://schemas.openxmlformats.org/drawingml/2006/table">
            <a:tbl>
              <a:tblPr firstRow="1" bandRow="1">
                <a:tableStyleId>{5C22544A-7EE6-4342-B048-85BDC9FD1C3A}</a:tableStyleId>
              </a:tblPr>
              <a:tblGrid>
                <a:gridCol w="1230805">
                  <a:extLst>
                    <a:ext uri="{9D8B030D-6E8A-4147-A177-3AD203B41FA5}">
                      <a16:colId xmlns:a16="http://schemas.microsoft.com/office/drawing/2014/main" val="2111649059"/>
                    </a:ext>
                  </a:extLst>
                </a:gridCol>
                <a:gridCol w="1122541">
                  <a:extLst>
                    <a:ext uri="{9D8B030D-6E8A-4147-A177-3AD203B41FA5}">
                      <a16:colId xmlns:a16="http://schemas.microsoft.com/office/drawing/2014/main" val="2278683853"/>
                    </a:ext>
                  </a:extLst>
                </a:gridCol>
                <a:gridCol w="959022">
                  <a:extLst>
                    <a:ext uri="{9D8B030D-6E8A-4147-A177-3AD203B41FA5}">
                      <a16:colId xmlns:a16="http://schemas.microsoft.com/office/drawing/2014/main" val="3748774842"/>
                    </a:ext>
                  </a:extLst>
                </a:gridCol>
                <a:gridCol w="1610851">
                  <a:extLst>
                    <a:ext uri="{9D8B030D-6E8A-4147-A177-3AD203B41FA5}">
                      <a16:colId xmlns:a16="http://schemas.microsoft.com/office/drawing/2014/main" val="4265562519"/>
                    </a:ext>
                  </a:extLst>
                </a:gridCol>
              </a:tblGrid>
              <a:tr h="370840">
                <a:tc>
                  <a:txBody>
                    <a:bodyPr/>
                    <a:lstStyle/>
                    <a:p>
                      <a:r>
                        <a:rPr lang="it-IT" dirty="0"/>
                        <a:t>Emozione</a:t>
                      </a:r>
                    </a:p>
                  </a:txBody>
                  <a:tcPr/>
                </a:tc>
                <a:tc>
                  <a:txBody>
                    <a:bodyPr/>
                    <a:lstStyle/>
                    <a:p>
                      <a:r>
                        <a:rPr lang="it-IT" dirty="0"/>
                        <a:t>Valence</a:t>
                      </a:r>
                    </a:p>
                  </a:txBody>
                  <a:tcPr/>
                </a:tc>
                <a:tc>
                  <a:txBody>
                    <a:bodyPr/>
                    <a:lstStyle/>
                    <a:p>
                      <a:r>
                        <a:rPr lang="it-IT" dirty="0" err="1"/>
                        <a:t>Arousal</a:t>
                      </a:r>
                      <a:endParaRPr lang="it-IT" dirty="0"/>
                    </a:p>
                  </a:txBody>
                  <a:tcPr/>
                </a:tc>
                <a:tc>
                  <a:txBody>
                    <a:bodyPr/>
                    <a:lstStyle/>
                    <a:p>
                      <a:r>
                        <a:rPr lang="it-IT" dirty="0" err="1"/>
                        <a:t>Num</a:t>
                      </a:r>
                      <a:r>
                        <a:rPr lang="it-IT" dirty="0"/>
                        <a:t>. Audio</a:t>
                      </a:r>
                    </a:p>
                  </a:txBody>
                  <a:tcPr/>
                </a:tc>
                <a:extLst>
                  <a:ext uri="{0D108BD9-81ED-4DB2-BD59-A6C34878D82A}">
                    <a16:rowId xmlns:a16="http://schemas.microsoft.com/office/drawing/2014/main" val="2747769383"/>
                  </a:ext>
                </a:extLst>
              </a:tr>
              <a:tr h="370840">
                <a:tc>
                  <a:txBody>
                    <a:bodyPr/>
                    <a:lstStyle/>
                    <a:p>
                      <a:r>
                        <a:rPr lang="it-IT" dirty="0"/>
                        <a:t>Disgusto</a:t>
                      </a:r>
                    </a:p>
                  </a:txBody>
                  <a:tcPr/>
                </a:tc>
                <a:tc>
                  <a:txBody>
                    <a:bodyPr/>
                    <a:lstStyle/>
                    <a:p>
                      <a:r>
                        <a:rPr lang="it-IT" dirty="0"/>
                        <a:t>Negativa</a:t>
                      </a:r>
                    </a:p>
                  </a:txBody>
                  <a:tcPr/>
                </a:tc>
                <a:tc>
                  <a:txBody>
                    <a:bodyPr/>
                    <a:lstStyle/>
                    <a:p>
                      <a:r>
                        <a:rPr lang="it-IT" dirty="0"/>
                        <a:t>Bassa</a:t>
                      </a:r>
                    </a:p>
                  </a:txBody>
                  <a:tcPr/>
                </a:tc>
                <a:tc>
                  <a:txBody>
                    <a:bodyPr/>
                    <a:lstStyle/>
                    <a:p>
                      <a:r>
                        <a:rPr lang="it-IT" dirty="0"/>
                        <a:t>30</a:t>
                      </a:r>
                    </a:p>
                  </a:txBody>
                  <a:tcPr/>
                </a:tc>
                <a:extLst>
                  <a:ext uri="{0D108BD9-81ED-4DB2-BD59-A6C34878D82A}">
                    <a16:rowId xmlns:a16="http://schemas.microsoft.com/office/drawing/2014/main" val="327737666"/>
                  </a:ext>
                </a:extLst>
              </a:tr>
              <a:tr h="370840">
                <a:tc>
                  <a:txBody>
                    <a:bodyPr/>
                    <a:lstStyle/>
                    <a:p>
                      <a:r>
                        <a:rPr lang="it-IT" dirty="0"/>
                        <a:t>Gioia</a:t>
                      </a:r>
                    </a:p>
                  </a:txBody>
                  <a:tcPr/>
                </a:tc>
                <a:tc>
                  <a:txBody>
                    <a:bodyPr/>
                    <a:lstStyle/>
                    <a:p>
                      <a:r>
                        <a:rPr lang="it-IT" dirty="0"/>
                        <a:t>Positiva</a:t>
                      </a:r>
                    </a:p>
                  </a:txBody>
                  <a:tcPr/>
                </a:tc>
                <a:tc>
                  <a:txBody>
                    <a:bodyPr/>
                    <a:lstStyle/>
                    <a:p>
                      <a:r>
                        <a:rPr lang="it-IT" dirty="0"/>
                        <a:t>Alta</a:t>
                      </a:r>
                    </a:p>
                  </a:txBody>
                  <a:tcPr/>
                </a:tc>
                <a:tc>
                  <a:txBody>
                    <a:bodyPr/>
                    <a:lstStyle/>
                    <a:p>
                      <a:r>
                        <a:rPr lang="it-IT" dirty="0"/>
                        <a:t>30</a:t>
                      </a:r>
                    </a:p>
                  </a:txBody>
                  <a:tcPr/>
                </a:tc>
                <a:extLst>
                  <a:ext uri="{0D108BD9-81ED-4DB2-BD59-A6C34878D82A}">
                    <a16:rowId xmlns:a16="http://schemas.microsoft.com/office/drawing/2014/main" val="1440906102"/>
                  </a:ext>
                </a:extLst>
              </a:tr>
              <a:tr h="370840">
                <a:tc>
                  <a:txBody>
                    <a:bodyPr/>
                    <a:lstStyle/>
                    <a:p>
                      <a:r>
                        <a:rPr lang="it-IT" dirty="0"/>
                        <a:t>Paura</a:t>
                      </a:r>
                    </a:p>
                  </a:txBody>
                  <a:tcPr/>
                </a:tc>
                <a:tc>
                  <a:txBody>
                    <a:bodyPr/>
                    <a:lstStyle/>
                    <a:p>
                      <a:r>
                        <a:rPr lang="it-IT" dirty="0"/>
                        <a:t>Negativa</a:t>
                      </a:r>
                    </a:p>
                  </a:txBody>
                  <a:tcPr/>
                </a:tc>
                <a:tc>
                  <a:txBody>
                    <a:bodyPr/>
                    <a:lstStyle/>
                    <a:p>
                      <a:r>
                        <a:rPr lang="it-IT" dirty="0"/>
                        <a:t>Alta</a:t>
                      </a:r>
                    </a:p>
                  </a:txBody>
                  <a:tcPr/>
                </a:tc>
                <a:tc>
                  <a:txBody>
                    <a:bodyPr/>
                    <a:lstStyle/>
                    <a:p>
                      <a:r>
                        <a:rPr lang="it-IT" dirty="0"/>
                        <a:t>30</a:t>
                      </a:r>
                    </a:p>
                  </a:txBody>
                  <a:tcPr/>
                </a:tc>
                <a:extLst>
                  <a:ext uri="{0D108BD9-81ED-4DB2-BD59-A6C34878D82A}">
                    <a16:rowId xmlns:a16="http://schemas.microsoft.com/office/drawing/2014/main" val="1490577111"/>
                  </a:ext>
                </a:extLst>
              </a:tr>
              <a:tr h="370840">
                <a:tc>
                  <a:txBody>
                    <a:bodyPr/>
                    <a:lstStyle/>
                    <a:p>
                      <a:r>
                        <a:rPr lang="it-IT" dirty="0"/>
                        <a:t>Neutrale</a:t>
                      </a:r>
                    </a:p>
                  </a:txBody>
                  <a:tcPr/>
                </a:tc>
                <a:tc>
                  <a:txBody>
                    <a:bodyPr/>
                    <a:lstStyle/>
                    <a:p>
                      <a:r>
                        <a:rPr lang="it-IT" dirty="0"/>
                        <a:t>Neutrale</a:t>
                      </a:r>
                    </a:p>
                  </a:txBody>
                  <a:tcPr/>
                </a:tc>
                <a:tc>
                  <a:txBody>
                    <a:bodyPr/>
                    <a:lstStyle/>
                    <a:p>
                      <a:r>
                        <a:rPr lang="it-IT" dirty="0"/>
                        <a:t>Media</a:t>
                      </a:r>
                    </a:p>
                  </a:txBody>
                  <a:tcPr/>
                </a:tc>
                <a:tc>
                  <a:txBody>
                    <a:bodyPr/>
                    <a:lstStyle/>
                    <a:p>
                      <a:r>
                        <a:rPr lang="it-IT" dirty="0"/>
                        <a:t>29</a:t>
                      </a:r>
                    </a:p>
                  </a:txBody>
                  <a:tcPr/>
                </a:tc>
                <a:extLst>
                  <a:ext uri="{0D108BD9-81ED-4DB2-BD59-A6C34878D82A}">
                    <a16:rowId xmlns:a16="http://schemas.microsoft.com/office/drawing/2014/main" val="719926813"/>
                  </a:ext>
                </a:extLst>
              </a:tr>
              <a:tr h="370840">
                <a:tc>
                  <a:txBody>
                    <a:bodyPr/>
                    <a:lstStyle/>
                    <a:p>
                      <a:r>
                        <a:rPr lang="it-IT" dirty="0"/>
                        <a:t>Rabbia</a:t>
                      </a:r>
                    </a:p>
                  </a:txBody>
                  <a:tcPr/>
                </a:tc>
                <a:tc>
                  <a:txBody>
                    <a:bodyPr/>
                    <a:lstStyle/>
                    <a:p>
                      <a:r>
                        <a:rPr lang="it-IT" dirty="0"/>
                        <a:t>Negativa</a:t>
                      </a:r>
                    </a:p>
                  </a:txBody>
                  <a:tcPr/>
                </a:tc>
                <a:tc>
                  <a:txBody>
                    <a:bodyPr/>
                    <a:lstStyle/>
                    <a:p>
                      <a:r>
                        <a:rPr lang="it-IT" dirty="0"/>
                        <a:t>Alta</a:t>
                      </a:r>
                    </a:p>
                  </a:txBody>
                  <a:tcPr/>
                </a:tc>
                <a:tc>
                  <a:txBody>
                    <a:bodyPr/>
                    <a:lstStyle/>
                    <a:p>
                      <a:r>
                        <a:rPr lang="it-IT" dirty="0"/>
                        <a:t>38</a:t>
                      </a:r>
                    </a:p>
                  </a:txBody>
                  <a:tcPr/>
                </a:tc>
                <a:extLst>
                  <a:ext uri="{0D108BD9-81ED-4DB2-BD59-A6C34878D82A}">
                    <a16:rowId xmlns:a16="http://schemas.microsoft.com/office/drawing/2014/main" val="1782172078"/>
                  </a:ext>
                </a:extLst>
              </a:tr>
              <a:tr h="370840">
                <a:tc>
                  <a:txBody>
                    <a:bodyPr/>
                    <a:lstStyle/>
                    <a:p>
                      <a:r>
                        <a:rPr lang="it-IT" dirty="0"/>
                        <a:t>Sorpresa</a:t>
                      </a:r>
                    </a:p>
                  </a:txBody>
                  <a:tcPr/>
                </a:tc>
                <a:tc>
                  <a:txBody>
                    <a:bodyPr/>
                    <a:lstStyle/>
                    <a:p>
                      <a:r>
                        <a:rPr lang="it-IT" dirty="0"/>
                        <a:t>Positiva</a:t>
                      </a:r>
                    </a:p>
                  </a:txBody>
                  <a:tcPr/>
                </a:tc>
                <a:tc>
                  <a:txBody>
                    <a:bodyPr/>
                    <a:lstStyle/>
                    <a:p>
                      <a:r>
                        <a:rPr lang="it-IT" dirty="0"/>
                        <a:t>Alta</a:t>
                      </a:r>
                    </a:p>
                  </a:txBody>
                  <a:tcPr/>
                </a:tc>
                <a:tc>
                  <a:txBody>
                    <a:bodyPr/>
                    <a:lstStyle/>
                    <a:p>
                      <a:r>
                        <a:rPr lang="it-IT" dirty="0"/>
                        <a:t>22</a:t>
                      </a:r>
                    </a:p>
                  </a:txBody>
                  <a:tcPr/>
                </a:tc>
                <a:extLst>
                  <a:ext uri="{0D108BD9-81ED-4DB2-BD59-A6C34878D82A}">
                    <a16:rowId xmlns:a16="http://schemas.microsoft.com/office/drawing/2014/main" val="4133788950"/>
                  </a:ext>
                </a:extLst>
              </a:tr>
              <a:tr h="370840">
                <a:tc>
                  <a:txBody>
                    <a:bodyPr/>
                    <a:lstStyle/>
                    <a:p>
                      <a:r>
                        <a:rPr lang="it-IT" dirty="0"/>
                        <a:t>Tristezza</a:t>
                      </a:r>
                    </a:p>
                  </a:txBody>
                  <a:tcPr/>
                </a:tc>
                <a:tc>
                  <a:txBody>
                    <a:bodyPr/>
                    <a:lstStyle/>
                    <a:p>
                      <a:r>
                        <a:rPr lang="it-IT" dirty="0"/>
                        <a:t>Negativa</a:t>
                      </a:r>
                    </a:p>
                  </a:txBody>
                  <a:tcPr/>
                </a:tc>
                <a:tc>
                  <a:txBody>
                    <a:bodyPr/>
                    <a:lstStyle/>
                    <a:p>
                      <a:r>
                        <a:rPr lang="it-IT" dirty="0"/>
                        <a:t>Media</a:t>
                      </a:r>
                    </a:p>
                  </a:txBody>
                  <a:tcPr/>
                </a:tc>
                <a:tc>
                  <a:txBody>
                    <a:bodyPr/>
                    <a:lstStyle/>
                    <a:p>
                      <a:r>
                        <a:rPr lang="it-IT" dirty="0"/>
                        <a:t>30</a:t>
                      </a:r>
                    </a:p>
                  </a:txBody>
                  <a:tcPr/>
                </a:tc>
                <a:extLst>
                  <a:ext uri="{0D108BD9-81ED-4DB2-BD59-A6C34878D82A}">
                    <a16:rowId xmlns:a16="http://schemas.microsoft.com/office/drawing/2014/main" val="1790373077"/>
                  </a:ext>
                </a:extLst>
              </a:tr>
            </a:tbl>
          </a:graphicData>
        </a:graphic>
      </p:graphicFrame>
    </p:spTree>
    <p:extLst>
      <p:ext uri="{BB962C8B-B14F-4D97-AF65-F5344CB8AC3E}">
        <p14:creationId xmlns:p14="http://schemas.microsoft.com/office/powerpoint/2010/main" val="124247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D7F2CAB-465C-44DA-A2EC-827D7C306ABF}"/>
              </a:ext>
            </a:extLst>
          </p:cNvPr>
          <p:cNvSpPr>
            <a:spLocks noGrp="1"/>
          </p:cNvSpPr>
          <p:nvPr>
            <p:ph type="title"/>
          </p:nvPr>
        </p:nvSpPr>
        <p:spPr>
          <a:xfrm>
            <a:off x="477788" y="332656"/>
            <a:ext cx="11233248" cy="646584"/>
          </a:xfrm>
        </p:spPr>
        <p:txBody>
          <a:bodyPr/>
          <a:lstStyle/>
          <a:p>
            <a:r>
              <a:rPr lang="it-IT" dirty="0" err="1"/>
              <a:t>EmoFEATURES</a:t>
            </a:r>
            <a:endParaRPr lang="it-IT" dirty="0"/>
          </a:p>
        </p:txBody>
      </p:sp>
      <p:pic>
        <p:nvPicPr>
          <p:cNvPr id="6" name="Immagine 5">
            <a:extLst>
              <a:ext uri="{FF2B5EF4-FFF2-40B4-BE49-F238E27FC236}">
                <a16:creationId xmlns:a16="http://schemas.microsoft.com/office/drawing/2014/main" id="{139BE5A5-57FD-4E76-9F2C-DC3091705D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21804" y="1508423"/>
            <a:ext cx="5472608" cy="3960440"/>
          </a:xfrm>
          <a:prstGeom prst="rect">
            <a:avLst/>
          </a:prstGeom>
          <a:noFill/>
          <a:ln>
            <a:noFill/>
          </a:ln>
        </p:spPr>
      </p:pic>
      <p:sp>
        <p:nvSpPr>
          <p:cNvPr id="7" name="Ovale 6">
            <a:extLst>
              <a:ext uri="{FF2B5EF4-FFF2-40B4-BE49-F238E27FC236}">
                <a16:creationId xmlns:a16="http://schemas.microsoft.com/office/drawing/2014/main" id="{80D9BA87-673B-4ACE-8142-EA76345BBEE6}"/>
              </a:ext>
            </a:extLst>
          </p:cNvPr>
          <p:cNvSpPr/>
          <p:nvPr/>
        </p:nvSpPr>
        <p:spPr>
          <a:xfrm>
            <a:off x="1569722" y="3027276"/>
            <a:ext cx="1422400" cy="692150"/>
          </a:xfrm>
          <a:prstGeom prst="ellipse">
            <a:avLst/>
          </a:prstGeom>
          <a:noFill/>
          <a:ln w="12700" cap="flat" cmpd="sng">
            <a:solidFill>
              <a:srgbClr val="AC5B23"/>
            </a:solidFill>
            <a:prstDash val="solid"/>
            <a:miter lim="800000"/>
            <a:headEnd type="none" w="sm" len="sm"/>
            <a:tailEnd type="none" w="sm" len="sm"/>
          </a:ln>
        </p:spPr>
        <p:txBody>
          <a:bodyPr spcFirstLastPara="1" wrap="square" lIns="91425" tIns="91425" rIns="91425" bIns="91425" anchor="ctr" anchorCtr="0">
            <a:noAutofit/>
          </a:bodyPr>
          <a:lstStyle/>
          <a:p>
            <a:pPr>
              <a:lnSpc>
                <a:spcPct val="107000"/>
              </a:lnSpc>
              <a:spcAft>
                <a:spcPts val="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p>
        </p:txBody>
      </p:sp>
      <p:cxnSp>
        <p:nvCxnSpPr>
          <p:cNvPr id="8" name="Connettore 2 7">
            <a:extLst>
              <a:ext uri="{FF2B5EF4-FFF2-40B4-BE49-F238E27FC236}">
                <a16:creationId xmlns:a16="http://schemas.microsoft.com/office/drawing/2014/main" id="{FBF2D345-D62A-4D9C-9FB5-87866636F825}"/>
              </a:ext>
            </a:extLst>
          </p:cNvPr>
          <p:cNvCxnSpPr>
            <a:cxnSpLocks/>
          </p:cNvCxnSpPr>
          <p:nvPr/>
        </p:nvCxnSpPr>
        <p:spPr>
          <a:xfrm flipV="1">
            <a:off x="1125860" y="3591122"/>
            <a:ext cx="477276" cy="366077"/>
          </a:xfrm>
          <a:prstGeom prst="straightConnector1">
            <a:avLst/>
          </a:prstGeom>
          <a:noFill/>
          <a:ln w="12700" cap="flat" cmpd="sng">
            <a:solidFill>
              <a:schemeClr val="accent2"/>
            </a:solidFill>
            <a:prstDash val="solid"/>
            <a:miter lim="800000"/>
            <a:headEnd type="none" w="sm" len="sm"/>
            <a:tailEnd type="triangle" w="med" len="med"/>
          </a:ln>
        </p:spPr>
      </p:cxnSp>
      <p:sp>
        <p:nvSpPr>
          <p:cNvPr id="10" name="CasellaDiTesto 9">
            <a:extLst>
              <a:ext uri="{FF2B5EF4-FFF2-40B4-BE49-F238E27FC236}">
                <a16:creationId xmlns:a16="http://schemas.microsoft.com/office/drawing/2014/main" id="{E99AD9DF-9A5E-4A8D-B8E3-46EE585C8CAB}"/>
              </a:ext>
            </a:extLst>
          </p:cNvPr>
          <p:cNvSpPr txBox="1"/>
          <p:nvPr/>
        </p:nvSpPr>
        <p:spPr>
          <a:xfrm>
            <a:off x="28161" y="3902534"/>
            <a:ext cx="1837238" cy="830997"/>
          </a:xfrm>
          <a:prstGeom prst="rect">
            <a:avLst/>
          </a:prstGeom>
          <a:noFill/>
        </p:spPr>
        <p:txBody>
          <a:bodyPr wrap="square" rtlCol="0">
            <a:spAutoFit/>
          </a:bodyPr>
          <a:lstStyle/>
          <a:p>
            <a:r>
              <a:rPr lang="it-IT" sz="1600" dirty="0"/>
              <a:t>Riconoscimento delle emozioni solo dalla voce</a:t>
            </a:r>
          </a:p>
        </p:txBody>
      </p:sp>
      <p:sp>
        <p:nvSpPr>
          <p:cNvPr id="24" name="Rettangolo 23">
            <a:extLst>
              <a:ext uri="{FF2B5EF4-FFF2-40B4-BE49-F238E27FC236}">
                <a16:creationId xmlns:a16="http://schemas.microsoft.com/office/drawing/2014/main" id="{A7AA133E-AB56-447A-9424-8B9FA9599C98}"/>
              </a:ext>
            </a:extLst>
          </p:cNvPr>
          <p:cNvSpPr/>
          <p:nvPr/>
        </p:nvSpPr>
        <p:spPr>
          <a:xfrm>
            <a:off x="6709194" y="5398317"/>
            <a:ext cx="2810002" cy="816943"/>
          </a:xfrm>
          <a:prstGeom prst="rect">
            <a:avLst/>
          </a:prstGeom>
          <a:noFill/>
          <a:ln>
            <a:noFill/>
          </a:ln>
        </p:spPr>
        <p:txBody>
          <a:bodyPr spcFirstLastPara="1" wrap="square" lIns="91425" tIns="45700" rIns="91425" bIns="45700" anchor="t" anchorCtr="0">
            <a:noAutofit/>
          </a:bodyPr>
          <a:lstStyle/>
          <a:p>
            <a:r>
              <a:rPr lang="it-IT" sz="1600" dirty="0"/>
              <a:t>Riconoscimento delle emozioni dalla voce e dal volto contemporaneamente</a:t>
            </a:r>
          </a:p>
        </p:txBody>
      </p:sp>
      <p:pic>
        <p:nvPicPr>
          <p:cNvPr id="16" name="Immagine 15">
            <a:extLst>
              <a:ext uri="{FF2B5EF4-FFF2-40B4-BE49-F238E27FC236}">
                <a16:creationId xmlns:a16="http://schemas.microsoft.com/office/drawing/2014/main" id="{682819EA-8269-4ED2-ACED-EBA377CF61A9}"/>
              </a:ext>
            </a:extLst>
          </p:cNvPr>
          <p:cNvPicPr>
            <a:picLocks noChangeAspect="1"/>
          </p:cNvPicPr>
          <p:nvPr/>
        </p:nvPicPr>
        <p:blipFill>
          <a:blip r:embed="rId4"/>
          <a:stretch>
            <a:fillRect/>
          </a:stretch>
        </p:blipFill>
        <p:spPr>
          <a:xfrm>
            <a:off x="3934172" y="278278"/>
            <a:ext cx="1405604" cy="755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Immagine 8" descr="Immagine che contiene screenshot&#10;&#10;Descrizione generata automaticamente">
            <a:extLst>
              <a:ext uri="{FF2B5EF4-FFF2-40B4-BE49-F238E27FC236}">
                <a16:creationId xmlns:a16="http://schemas.microsoft.com/office/drawing/2014/main" id="{D1D10302-293F-4F0D-8ED1-5F08520E42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8055" y="1143208"/>
            <a:ext cx="5194064" cy="3650583"/>
          </a:xfrm>
          <a:prstGeom prst="rect">
            <a:avLst/>
          </a:prstGeom>
        </p:spPr>
      </p:pic>
      <p:pic>
        <p:nvPicPr>
          <p:cNvPr id="17" name="Immagine 16" descr="Immagine che contiene persona, interni, uomo, computer&#10;&#10;Descrizione generata automaticamente">
            <a:extLst>
              <a:ext uri="{FF2B5EF4-FFF2-40B4-BE49-F238E27FC236}">
                <a16:creationId xmlns:a16="http://schemas.microsoft.com/office/drawing/2014/main" id="{EFFD0B0A-9185-44B8-91F9-F73ADFECE0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48178" y="2687129"/>
            <a:ext cx="2810001" cy="2251722"/>
          </a:xfrm>
          <a:prstGeom prst="rect">
            <a:avLst/>
          </a:prstGeom>
        </p:spPr>
      </p:pic>
      <p:cxnSp>
        <p:nvCxnSpPr>
          <p:cNvPr id="20" name="Connettore 2 19">
            <a:extLst>
              <a:ext uri="{FF2B5EF4-FFF2-40B4-BE49-F238E27FC236}">
                <a16:creationId xmlns:a16="http://schemas.microsoft.com/office/drawing/2014/main" id="{8CF87574-32FC-4135-9E52-BB4F00E66D40}"/>
              </a:ext>
            </a:extLst>
          </p:cNvPr>
          <p:cNvCxnSpPr>
            <a:cxnSpLocks/>
          </p:cNvCxnSpPr>
          <p:nvPr/>
        </p:nvCxnSpPr>
        <p:spPr>
          <a:xfrm flipV="1">
            <a:off x="7315994" y="3488643"/>
            <a:ext cx="481453" cy="15952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Connettore 2 24">
            <a:extLst>
              <a:ext uri="{FF2B5EF4-FFF2-40B4-BE49-F238E27FC236}">
                <a16:creationId xmlns:a16="http://schemas.microsoft.com/office/drawing/2014/main" id="{0EB89DEB-0808-4472-B26F-2FB18922D0A1}"/>
              </a:ext>
            </a:extLst>
          </p:cNvPr>
          <p:cNvCxnSpPr>
            <a:cxnSpLocks/>
          </p:cNvCxnSpPr>
          <p:nvPr/>
        </p:nvCxnSpPr>
        <p:spPr>
          <a:xfrm flipV="1">
            <a:off x="8830716" y="4103054"/>
            <a:ext cx="1135353" cy="129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4" name="Ovale 33">
            <a:extLst>
              <a:ext uri="{FF2B5EF4-FFF2-40B4-BE49-F238E27FC236}">
                <a16:creationId xmlns:a16="http://schemas.microsoft.com/office/drawing/2014/main" id="{80B17940-AD83-4BC1-B31E-F6DD35788C33}"/>
              </a:ext>
            </a:extLst>
          </p:cNvPr>
          <p:cNvSpPr/>
          <p:nvPr/>
        </p:nvSpPr>
        <p:spPr>
          <a:xfrm>
            <a:off x="7244154" y="2564904"/>
            <a:ext cx="1643745" cy="864096"/>
          </a:xfrm>
          <a:prstGeom prst="ellipse">
            <a:avLst/>
          </a:prstGeom>
          <a:noFill/>
          <a:ln w="12700" cap="flat" cmpd="sng">
            <a:solidFill>
              <a:srgbClr val="AC5B23"/>
            </a:solidFill>
            <a:prstDash val="solid"/>
            <a:miter lim="800000"/>
            <a:headEnd type="none" w="sm" len="sm"/>
            <a:tailEnd type="none" w="sm" len="sm"/>
          </a:ln>
        </p:spPr>
        <p:txBody>
          <a:bodyPr spcFirstLastPara="1" wrap="square" lIns="91425" tIns="91425" rIns="91425" bIns="91425" anchor="ctr" anchorCtr="0">
            <a:noAutofit/>
          </a:bodyPr>
          <a:lstStyle/>
          <a:p>
            <a:pPr>
              <a:lnSpc>
                <a:spcPct val="107000"/>
              </a:lnSpc>
              <a:spcAft>
                <a:spcPts val="0"/>
              </a:spcAft>
            </a:pPr>
            <a:r>
              <a:rPr lang="it-IT" sz="11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967448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FE42DFD2-1ABB-424B-A7E2-B7CD8CC7520E}"/>
              </a:ext>
            </a:extLst>
          </p:cNvPr>
          <p:cNvSpPr>
            <a:spLocks noGrp="1"/>
          </p:cNvSpPr>
          <p:nvPr>
            <p:ph type="title"/>
          </p:nvPr>
        </p:nvSpPr>
        <p:spPr>
          <a:xfrm>
            <a:off x="849189" y="332656"/>
            <a:ext cx="10645823" cy="864096"/>
          </a:xfrm>
        </p:spPr>
        <p:txBody>
          <a:bodyPr/>
          <a:lstStyle/>
          <a:p>
            <a:r>
              <a:rPr lang="it-IT" dirty="0"/>
              <a:t>Conclusioni e sviluppi futuri</a:t>
            </a:r>
          </a:p>
        </p:txBody>
      </p:sp>
      <p:sp>
        <p:nvSpPr>
          <p:cNvPr id="4" name="Segnaposto testo 3">
            <a:extLst>
              <a:ext uri="{FF2B5EF4-FFF2-40B4-BE49-F238E27FC236}">
                <a16:creationId xmlns:a16="http://schemas.microsoft.com/office/drawing/2014/main" id="{4835ADC9-580A-4D8F-9036-465CD71CC549}"/>
              </a:ext>
            </a:extLst>
          </p:cNvPr>
          <p:cNvSpPr>
            <a:spLocks noGrp="1"/>
          </p:cNvSpPr>
          <p:nvPr>
            <p:ph type="body" sz="half" idx="2"/>
          </p:nvPr>
        </p:nvSpPr>
        <p:spPr>
          <a:xfrm>
            <a:off x="1065213" y="1340768"/>
            <a:ext cx="10645823" cy="5184576"/>
          </a:xfrm>
        </p:spPr>
        <p:txBody>
          <a:bodyPr>
            <a:normAutofit/>
          </a:bodyPr>
          <a:lstStyle/>
          <a:p>
            <a:r>
              <a:rPr lang="it-IT" dirty="0"/>
              <a:t>Conclusioni:</a:t>
            </a:r>
          </a:p>
          <a:p>
            <a:pPr marL="285750" indent="-285750">
              <a:buFontTx/>
              <a:buChar char="-"/>
            </a:pPr>
            <a:r>
              <a:rPr lang="it-IT" dirty="0"/>
              <a:t>SVM miglior modello di classificazione tra quelli testati sul dataset bilanciato per la </a:t>
            </a:r>
            <a:r>
              <a:rPr lang="it-IT" dirty="0" err="1"/>
              <a:t>valence</a:t>
            </a:r>
            <a:r>
              <a:rPr lang="it-IT" dirty="0"/>
              <a:t> e l’</a:t>
            </a:r>
            <a:r>
              <a:rPr lang="it-IT" dirty="0" err="1"/>
              <a:t>arousal</a:t>
            </a:r>
            <a:r>
              <a:rPr lang="it-IT" dirty="0"/>
              <a:t>.</a:t>
            </a:r>
          </a:p>
          <a:p>
            <a:pPr marL="285750" indent="-285750">
              <a:buFontTx/>
              <a:buChar char="-"/>
            </a:pPr>
            <a:r>
              <a:rPr lang="it-IT" dirty="0"/>
              <a:t>Sul dataset in the wild: CNN in grado di generalizzare meglio la </a:t>
            </a:r>
            <a:r>
              <a:rPr lang="it-IT" dirty="0" err="1"/>
              <a:t>valence</a:t>
            </a:r>
            <a:r>
              <a:rPr lang="it-IT" dirty="0"/>
              <a:t> (64%, +13%), SVM ancora migliore per l’</a:t>
            </a:r>
            <a:r>
              <a:rPr lang="it-IT" dirty="0" err="1"/>
              <a:t>arousal</a:t>
            </a:r>
            <a:r>
              <a:rPr lang="it-IT" dirty="0"/>
              <a:t> (63%, +4%).</a:t>
            </a:r>
          </a:p>
          <a:p>
            <a:pPr marL="285750" indent="-285750">
              <a:buFontTx/>
              <a:buChar char="-"/>
            </a:pPr>
            <a:r>
              <a:rPr lang="it-IT" dirty="0"/>
              <a:t>Valori di accuratezza bassi dovuti all’incidenza di diversi fattori: ambiente non controllato, strumentazioni non professionali, emozioni soggettive, dipendenza dal genere (maschile, femminile).</a:t>
            </a:r>
          </a:p>
          <a:p>
            <a:endParaRPr lang="it-IT" dirty="0"/>
          </a:p>
          <a:p>
            <a:r>
              <a:rPr lang="it-IT" dirty="0"/>
              <a:t>Sviluppi futuri:</a:t>
            </a:r>
          </a:p>
          <a:p>
            <a:pPr marL="285750" indent="-285750">
              <a:buFont typeface="Wingdings" panose="05000000000000000000" pitchFamily="2" charset="2"/>
              <a:buChar char="Ø"/>
            </a:pPr>
            <a:r>
              <a:rPr lang="it-IT" dirty="0"/>
              <a:t>Aumentare dimensione del dataset (Le CNN lavorano meglio se addestrate su grandi quantità di dati).</a:t>
            </a:r>
          </a:p>
          <a:p>
            <a:pPr marL="285750" indent="-285750">
              <a:buFont typeface="Wingdings" panose="05000000000000000000" pitchFamily="2" charset="2"/>
              <a:buChar char="Ø"/>
            </a:pPr>
            <a:r>
              <a:rPr lang="it-IT" dirty="0"/>
              <a:t>Suddividere il dataset per genere, in modo da valutare eventuali influenze dovute alla differenza di genere degli oratori.</a:t>
            </a:r>
          </a:p>
          <a:p>
            <a:pPr marL="285750" indent="-285750">
              <a:buFont typeface="Wingdings" panose="05000000000000000000" pitchFamily="2" charset="2"/>
              <a:buChar char="Ø"/>
            </a:pPr>
            <a:r>
              <a:rPr lang="it-IT" dirty="0"/>
              <a:t>Implementazione di una funzione di riaddestramento per la voce in </a:t>
            </a:r>
            <a:r>
              <a:rPr lang="it-IT" dirty="0" err="1"/>
              <a:t>EmoFEATURES</a:t>
            </a:r>
            <a:r>
              <a:rPr lang="it-IT" dirty="0"/>
              <a:t> (riaddestramento modelli per imparare da eventuali esempi erroneamente predetti).</a:t>
            </a:r>
          </a:p>
          <a:p>
            <a:pPr marL="285750" indent="-285750">
              <a:buFont typeface="Wingdings" panose="05000000000000000000" pitchFamily="2" charset="2"/>
              <a:buChar char="Ø"/>
            </a:pPr>
            <a:r>
              <a:rPr lang="it-IT" dirty="0"/>
              <a:t>Individuare una tecnica per poter fondere i risultati della voce e del volto in modo da cercare di ottenere risultati più accurati.</a:t>
            </a:r>
          </a:p>
          <a:p>
            <a:endParaRPr lang="it-IT" dirty="0"/>
          </a:p>
        </p:txBody>
      </p:sp>
    </p:spTree>
    <p:extLst>
      <p:ext uri="{BB962C8B-B14F-4D97-AF65-F5344CB8AC3E}">
        <p14:creationId xmlns:p14="http://schemas.microsoft.com/office/powerpoint/2010/main" val="36247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22413" y="381000"/>
            <a:ext cx="9144001" cy="671736"/>
          </a:xfrm>
        </p:spPr>
        <p:txBody>
          <a:bodyPr rtlCol="0">
            <a:normAutofit/>
          </a:bodyPr>
          <a:lstStyle/>
          <a:p>
            <a:pPr rtl="0"/>
            <a:r>
              <a:rPr lang="it-IT" sz="4000" dirty="0"/>
              <a:t>Obiettivi</a:t>
            </a:r>
            <a:endParaRPr lang="en-US" sz="4000" dirty="0"/>
          </a:p>
        </p:txBody>
      </p:sp>
      <p:sp>
        <p:nvSpPr>
          <p:cNvPr id="14" name="Segnaposto contenuto 13"/>
          <p:cNvSpPr>
            <a:spLocks noGrp="1"/>
          </p:cNvSpPr>
          <p:nvPr>
            <p:ph idx="1"/>
          </p:nvPr>
        </p:nvSpPr>
        <p:spPr>
          <a:xfrm>
            <a:off x="1522413" y="1268761"/>
            <a:ext cx="9134391" cy="4751040"/>
          </a:xfrm>
        </p:spPr>
        <p:txBody>
          <a:bodyPr rtlCol="0"/>
          <a:lstStyle/>
          <a:p>
            <a:pPr rtl="0"/>
            <a:r>
              <a:rPr lang="it-IT" dirty="0"/>
              <a:t>Valutazione di algoritmi di apprendimento automatico e deep learning con corpora di voci emotive multilingua (</a:t>
            </a:r>
            <a:r>
              <a:rPr lang="it-IT" dirty="0" err="1"/>
              <a:t>italiano,inglese</a:t>
            </a:r>
            <a:r>
              <a:rPr lang="it-IT" dirty="0"/>
              <a:t>, spagnolo e tedesco) per il riconoscimento delle emozioni dalla voce mediante </a:t>
            </a:r>
            <a:r>
              <a:rPr lang="it-IT" dirty="0" err="1"/>
              <a:t>valence</a:t>
            </a:r>
            <a:r>
              <a:rPr lang="it-IT" dirty="0"/>
              <a:t> e </a:t>
            </a:r>
            <a:r>
              <a:rPr lang="it-IT" dirty="0" err="1"/>
              <a:t>arousal</a:t>
            </a:r>
            <a:r>
              <a:rPr lang="it-IT" dirty="0"/>
              <a:t>.</a:t>
            </a:r>
          </a:p>
          <a:p>
            <a:pPr rtl="0"/>
            <a:r>
              <a:rPr lang="it-IT" dirty="0"/>
              <a:t>Creazione di un sistema (</a:t>
            </a:r>
            <a:r>
              <a:rPr lang="it-IT" dirty="0" err="1"/>
              <a:t>EmoFEATURES</a:t>
            </a:r>
            <a:r>
              <a:rPr lang="it-IT" dirty="0"/>
              <a:t>) per il riconoscimento delle emozioni in </a:t>
            </a:r>
            <a:r>
              <a:rPr lang="it-IT" dirty="0" err="1"/>
              <a:t>real</a:t>
            </a:r>
            <a:r>
              <a:rPr lang="it-IT" dirty="0"/>
              <a:t> time.</a:t>
            </a:r>
            <a:endParaRPr lang="en-US" dirty="0"/>
          </a:p>
        </p:txBody>
      </p:sp>
      <p:pic>
        <p:nvPicPr>
          <p:cNvPr id="9" name="Immagine 8">
            <a:extLst>
              <a:ext uri="{FF2B5EF4-FFF2-40B4-BE49-F238E27FC236}">
                <a16:creationId xmlns:a16="http://schemas.microsoft.com/office/drawing/2014/main" id="{47534625-5393-4F01-884E-58DF62D050B8}"/>
              </a:ext>
            </a:extLst>
          </p:cNvPr>
          <p:cNvPicPr>
            <a:picLocks noChangeAspect="1"/>
          </p:cNvPicPr>
          <p:nvPr/>
        </p:nvPicPr>
        <p:blipFill>
          <a:blip r:embed="rId3"/>
          <a:stretch>
            <a:fillRect/>
          </a:stretch>
        </p:blipFill>
        <p:spPr>
          <a:xfrm>
            <a:off x="4438228" y="3644281"/>
            <a:ext cx="3617971" cy="194421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709A5FBE-F3F2-4BED-8945-7A8C88B69887}"/>
              </a:ext>
            </a:extLst>
          </p:cNvPr>
          <p:cNvSpPr>
            <a:spLocks noGrp="1"/>
          </p:cNvSpPr>
          <p:nvPr>
            <p:ph type="title"/>
          </p:nvPr>
        </p:nvSpPr>
        <p:spPr>
          <a:xfrm>
            <a:off x="549796" y="2492896"/>
            <a:ext cx="11639028" cy="936104"/>
          </a:xfrm>
        </p:spPr>
        <p:txBody>
          <a:bodyPr>
            <a:normAutofit/>
          </a:bodyPr>
          <a:lstStyle/>
          <a:p>
            <a:pPr algn="ctr"/>
            <a:r>
              <a:rPr lang="it-IT" sz="4000" dirty="0"/>
              <a:t>Grazie per l’attenzione </a:t>
            </a:r>
          </a:p>
        </p:txBody>
      </p:sp>
    </p:spTree>
    <p:extLst>
      <p:ext uri="{BB962C8B-B14F-4D97-AF65-F5344CB8AC3E}">
        <p14:creationId xmlns:p14="http://schemas.microsoft.com/office/powerpoint/2010/main" val="35176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1522413" y="381000"/>
            <a:ext cx="9144001" cy="599728"/>
          </a:xfrm>
        </p:spPr>
        <p:txBody>
          <a:bodyPr rtlCol="0">
            <a:noAutofit/>
          </a:bodyPr>
          <a:lstStyle/>
          <a:p>
            <a:pPr rtl="0"/>
            <a:r>
              <a:rPr lang="en-US" sz="4000" dirty="0" err="1"/>
              <a:t>Riconoscimento</a:t>
            </a:r>
            <a:r>
              <a:rPr lang="en-US" sz="4000" dirty="0"/>
              <a:t> </a:t>
            </a:r>
            <a:r>
              <a:rPr lang="en-US" sz="4000" dirty="0" err="1"/>
              <a:t>delle</a:t>
            </a:r>
            <a:r>
              <a:rPr lang="en-US" sz="4000" dirty="0"/>
              <a:t> </a:t>
            </a:r>
            <a:r>
              <a:rPr lang="en-US" sz="4000" dirty="0" err="1"/>
              <a:t>Emozioni</a:t>
            </a:r>
            <a:endParaRPr lang="en-US" sz="4000" dirty="0"/>
          </a:p>
        </p:txBody>
      </p:sp>
      <p:sp>
        <p:nvSpPr>
          <p:cNvPr id="2" name="Segnaposto contenuto 1">
            <a:extLst>
              <a:ext uri="{FF2B5EF4-FFF2-40B4-BE49-F238E27FC236}">
                <a16:creationId xmlns:a16="http://schemas.microsoft.com/office/drawing/2014/main" id="{5297907D-97CE-4FC3-89EB-D047F83A3B1C}"/>
              </a:ext>
            </a:extLst>
          </p:cNvPr>
          <p:cNvSpPr>
            <a:spLocks noGrp="1"/>
          </p:cNvSpPr>
          <p:nvPr>
            <p:ph idx="1"/>
          </p:nvPr>
        </p:nvSpPr>
        <p:spPr>
          <a:xfrm>
            <a:off x="1522413" y="1124745"/>
            <a:ext cx="9468543" cy="4895056"/>
          </a:xfrm>
        </p:spPr>
        <p:txBody>
          <a:bodyPr>
            <a:normAutofit/>
          </a:bodyPr>
          <a:lstStyle/>
          <a:p>
            <a:pPr marL="0" indent="0">
              <a:buNone/>
            </a:pPr>
            <a:r>
              <a:rPr lang="it-IT" sz="2000" dirty="0"/>
              <a:t>EMOZIONI:</a:t>
            </a:r>
          </a:p>
          <a:p>
            <a:pPr>
              <a:buFontTx/>
              <a:buChar char="-"/>
            </a:pPr>
            <a:r>
              <a:rPr lang="it-IT" i="1" dirty="0"/>
              <a:t>Processo </a:t>
            </a:r>
            <a:r>
              <a:rPr lang="it-IT" i="1" dirty="0" err="1"/>
              <a:t>multicomponenziale</a:t>
            </a:r>
            <a:r>
              <a:rPr lang="it-IT" i="1" dirty="0"/>
              <a:t>, articolato in più componenti, le emozioni hanno un decorso temporale e sono attivate da stimoli interni o esterni.</a:t>
            </a:r>
            <a:endParaRPr lang="it-IT" sz="1800" dirty="0"/>
          </a:p>
          <a:p>
            <a:pPr>
              <a:buFontTx/>
              <a:buChar char="-"/>
            </a:pPr>
            <a:r>
              <a:rPr lang="it-IT" dirty="0"/>
              <a:t>Caratteristica distintiva dell’uomo</a:t>
            </a:r>
          </a:p>
          <a:p>
            <a:pPr>
              <a:buFontTx/>
              <a:buChar char="-"/>
            </a:pPr>
            <a:r>
              <a:rPr lang="it-IT" dirty="0"/>
              <a:t>Rapporti interpersonali basati sulle emozioni</a:t>
            </a:r>
          </a:p>
          <a:p>
            <a:pPr marL="0" indent="0">
              <a:buNone/>
            </a:pPr>
            <a:r>
              <a:rPr lang="it-IT" sz="2000" b="1" dirty="0"/>
              <a:t>FUNZIONE COMUNICATIVA:</a:t>
            </a:r>
            <a:br>
              <a:rPr lang="it-IT" sz="2000" b="1" dirty="0"/>
            </a:br>
            <a:r>
              <a:rPr lang="it-IT" sz="2000" b="1" dirty="0"/>
              <a:t>L</a:t>
            </a:r>
            <a:r>
              <a:rPr lang="it-IT" sz="2000" dirty="0"/>
              <a:t>’emozione comunica all’esterno lo stato cognitivo e le intenzioni di una persona. Questa      comunicazione può avvenire sia in modo consapevole che inconsapevole.</a:t>
            </a:r>
            <a:endParaRPr lang="it-IT" sz="1800" dirty="0"/>
          </a:p>
        </p:txBody>
      </p:sp>
      <p:sp>
        <p:nvSpPr>
          <p:cNvPr id="4" name="Rettangolo 3">
            <a:extLst>
              <a:ext uri="{FF2B5EF4-FFF2-40B4-BE49-F238E27FC236}">
                <a16:creationId xmlns:a16="http://schemas.microsoft.com/office/drawing/2014/main" id="{56B6DF2E-D1D5-4499-AC72-F2E488604D3F}"/>
              </a:ext>
            </a:extLst>
          </p:cNvPr>
          <p:cNvSpPr/>
          <p:nvPr/>
        </p:nvSpPr>
        <p:spPr>
          <a:xfrm>
            <a:off x="2526513" y="4513310"/>
            <a:ext cx="6096000" cy="400110"/>
          </a:xfrm>
          <a:prstGeom prst="rect">
            <a:avLst/>
          </a:prstGeom>
        </p:spPr>
        <p:txBody>
          <a:bodyPr>
            <a:spAutoFit/>
          </a:bodyPr>
          <a:lstStyle/>
          <a:p>
            <a:r>
              <a:rPr lang="it-IT" sz="2000" dirty="0">
                <a:latin typeface="Gill Sans MT" panose="020B0502020104020203" pitchFamily="34" charset="0"/>
              </a:rPr>
              <a:t>Il nostro corpo dispone di vari sistemi di comunicazione</a:t>
            </a:r>
          </a:p>
        </p:txBody>
      </p:sp>
      <p:sp>
        <p:nvSpPr>
          <p:cNvPr id="5" name="Rettangolo 4">
            <a:extLst>
              <a:ext uri="{FF2B5EF4-FFF2-40B4-BE49-F238E27FC236}">
                <a16:creationId xmlns:a16="http://schemas.microsoft.com/office/drawing/2014/main" id="{06EA525A-E2E0-49BA-9AAD-8DE509B781D6}"/>
              </a:ext>
            </a:extLst>
          </p:cNvPr>
          <p:cNvSpPr/>
          <p:nvPr/>
        </p:nvSpPr>
        <p:spPr>
          <a:xfrm>
            <a:off x="1692649" y="5463608"/>
            <a:ext cx="840295" cy="677108"/>
          </a:xfrm>
          <a:prstGeom prst="rect">
            <a:avLst/>
          </a:prstGeom>
        </p:spPr>
        <p:txBody>
          <a:bodyPr wrap="none">
            <a:spAutoFit/>
          </a:bodyPr>
          <a:lstStyle/>
          <a:p>
            <a:r>
              <a:rPr lang="it-IT" sz="2000" dirty="0">
                <a:latin typeface="Gill Sans MT" panose="020B0502020104020203" pitchFamily="34" charset="0"/>
              </a:rPr>
              <a:t>Parole</a:t>
            </a:r>
          </a:p>
          <a:p>
            <a:endParaRPr lang="it-IT" dirty="0"/>
          </a:p>
        </p:txBody>
      </p:sp>
      <p:sp>
        <p:nvSpPr>
          <p:cNvPr id="6" name="Rettangolo 5">
            <a:extLst>
              <a:ext uri="{FF2B5EF4-FFF2-40B4-BE49-F238E27FC236}">
                <a16:creationId xmlns:a16="http://schemas.microsoft.com/office/drawing/2014/main" id="{39B3D96A-12F1-44D9-B310-CFD9FF12702B}"/>
              </a:ext>
            </a:extLst>
          </p:cNvPr>
          <p:cNvSpPr/>
          <p:nvPr/>
        </p:nvSpPr>
        <p:spPr>
          <a:xfrm>
            <a:off x="2196903" y="6027030"/>
            <a:ext cx="2557110" cy="400110"/>
          </a:xfrm>
          <a:prstGeom prst="rect">
            <a:avLst/>
          </a:prstGeom>
        </p:spPr>
        <p:txBody>
          <a:bodyPr wrap="none">
            <a:spAutoFit/>
          </a:bodyPr>
          <a:lstStyle/>
          <a:p>
            <a:r>
              <a:rPr lang="it-IT" sz="2000" dirty="0">
                <a:latin typeface="Gill Sans MT" panose="020B0502020104020203" pitchFamily="34" charset="0"/>
              </a:rPr>
              <a:t>Prosodia e intonazione</a:t>
            </a:r>
          </a:p>
        </p:txBody>
      </p:sp>
      <p:sp>
        <p:nvSpPr>
          <p:cNvPr id="7" name="Rettangolo 6">
            <a:extLst>
              <a:ext uri="{FF2B5EF4-FFF2-40B4-BE49-F238E27FC236}">
                <a16:creationId xmlns:a16="http://schemas.microsoft.com/office/drawing/2014/main" id="{F9B7EB57-3EFF-4800-A44F-E218B614DE54}"/>
              </a:ext>
            </a:extLst>
          </p:cNvPr>
          <p:cNvSpPr/>
          <p:nvPr/>
        </p:nvSpPr>
        <p:spPr>
          <a:xfrm>
            <a:off x="4672747" y="6326786"/>
            <a:ext cx="737702" cy="400110"/>
          </a:xfrm>
          <a:prstGeom prst="rect">
            <a:avLst/>
          </a:prstGeom>
        </p:spPr>
        <p:txBody>
          <a:bodyPr wrap="none">
            <a:spAutoFit/>
          </a:bodyPr>
          <a:lstStyle/>
          <a:p>
            <a:r>
              <a:rPr lang="it-IT" sz="2000" dirty="0">
                <a:latin typeface="Gill Sans MT" panose="020B0502020104020203" pitchFamily="34" charset="0"/>
              </a:rPr>
              <a:t>Gesti</a:t>
            </a:r>
            <a:endParaRPr lang="it-IT" sz="2000" dirty="0"/>
          </a:p>
        </p:txBody>
      </p:sp>
      <p:sp>
        <p:nvSpPr>
          <p:cNvPr id="8" name="Rettangolo 7">
            <a:extLst>
              <a:ext uri="{FF2B5EF4-FFF2-40B4-BE49-F238E27FC236}">
                <a16:creationId xmlns:a16="http://schemas.microsoft.com/office/drawing/2014/main" id="{2C8E11FA-AB23-4F04-BC94-C12A9AE33A89}"/>
              </a:ext>
            </a:extLst>
          </p:cNvPr>
          <p:cNvSpPr/>
          <p:nvPr/>
        </p:nvSpPr>
        <p:spPr>
          <a:xfrm>
            <a:off x="5727154" y="6341258"/>
            <a:ext cx="932563" cy="400110"/>
          </a:xfrm>
          <a:prstGeom prst="rect">
            <a:avLst/>
          </a:prstGeom>
        </p:spPr>
        <p:txBody>
          <a:bodyPr wrap="none">
            <a:spAutoFit/>
          </a:bodyPr>
          <a:lstStyle/>
          <a:p>
            <a:r>
              <a:rPr lang="it-IT" sz="2000" dirty="0">
                <a:latin typeface="Gill Sans MT" panose="020B0502020104020203" pitchFamily="34" charset="0"/>
              </a:rPr>
              <a:t>Sguardi</a:t>
            </a:r>
            <a:endParaRPr lang="it-IT" sz="2000" dirty="0"/>
          </a:p>
        </p:txBody>
      </p:sp>
      <p:sp>
        <p:nvSpPr>
          <p:cNvPr id="9" name="Rettangolo 8">
            <a:extLst>
              <a:ext uri="{FF2B5EF4-FFF2-40B4-BE49-F238E27FC236}">
                <a16:creationId xmlns:a16="http://schemas.microsoft.com/office/drawing/2014/main" id="{98518568-4A52-4B52-877A-0CB424B73576}"/>
              </a:ext>
            </a:extLst>
          </p:cNvPr>
          <p:cNvSpPr/>
          <p:nvPr/>
        </p:nvSpPr>
        <p:spPr>
          <a:xfrm>
            <a:off x="6729980" y="6027030"/>
            <a:ext cx="2085507" cy="400110"/>
          </a:xfrm>
          <a:prstGeom prst="rect">
            <a:avLst/>
          </a:prstGeom>
        </p:spPr>
        <p:txBody>
          <a:bodyPr wrap="none">
            <a:spAutoFit/>
          </a:bodyPr>
          <a:lstStyle/>
          <a:p>
            <a:r>
              <a:rPr lang="it-IT" sz="2000" dirty="0">
                <a:latin typeface="Gill Sans MT" panose="020B0502020104020203" pitchFamily="34" charset="0"/>
              </a:rPr>
              <a:t>Espressioni facciali</a:t>
            </a:r>
            <a:endParaRPr lang="it-IT" sz="2000" dirty="0"/>
          </a:p>
        </p:txBody>
      </p:sp>
      <p:sp>
        <p:nvSpPr>
          <p:cNvPr id="10" name="Rettangolo 9">
            <a:extLst>
              <a:ext uri="{FF2B5EF4-FFF2-40B4-BE49-F238E27FC236}">
                <a16:creationId xmlns:a16="http://schemas.microsoft.com/office/drawing/2014/main" id="{2CC5DE81-7DFA-4C17-8E28-8A3E169FD25C}"/>
              </a:ext>
            </a:extLst>
          </p:cNvPr>
          <p:cNvSpPr/>
          <p:nvPr/>
        </p:nvSpPr>
        <p:spPr>
          <a:xfrm>
            <a:off x="8273476" y="5463058"/>
            <a:ext cx="2357440" cy="400110"/>
          </a:xfrm>
          <a:prstGeom prst="rect">
            <a:avLst/>
          </a:prstGeom>
        </p:spPr>
        <p:txBody>
          <a:bodyPr wrap="none">
            <a:spAutoFit/>
          </a:bodyPr>
          <a:lstStyle/>
          <a:p>
            <a:r>
              <a:rPr lang="it-IT" sz="2000" dirty="0">
                <a:latin typeface="Gill Sans MT" panose="020B0502020104020203" pitchFamily="34" charset="0"/>
              </a:rPr>
              <a:t>Movimenti del corpo</a:t>
            </a:r>
            <a:endParaRPr lang="it-IT" sz="2000" dirty="0"/>
          </a:p>
        </p:txBody>
      </p:sp>
      <p:sp>
        <p:nvSpPr>
          <p:cNvPr id="11" name="Freccia a destra con strisce 24">
            <a:extLst>
              <a:ext uri="{FF2B5EF4-FFF2-40B4-BE49-F238E27FC236}">
                <a16:creationId xmlns:a16="http://schemas.microsoft.com/office/drawing/2014/main" id="{6EA9A1D0-7105-4C4E-AAA1-7A3747568C9E}"/>
              </a:ext>
            </a:extLst>
          </p:cNvPr>
          <p:cNvSpPr/>
          <p:nvPr/>
        </p:nvSpPr>
        <p:spPr>
          <a:xfrm rot="8497581">
            <a:off x="2398281" y="5207697"/>
            <a:ext cx="735994" cy="31140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reccia a destra con strisce 25">
            <a:extLst>
              <a:ext uri="{FF2B5EF4-FFF2-40B4-BE49-F238E27FC236}">
                <a16:creationId xmlns:a16="http://schemas.microsoft.com/office/drawing/2014/main" id="{A976CB47-60E0-44C7-AD0E-30314B90FB41}"/>
              </a:ext>
            </a:extLst>
          </p:cNvPr>
          <p:cNvSpPr/>
          <p:nvPr/>
        </p:nvSpPr>
        <p:spPr>
          <a:xfrm rot="6421889">
            <a:off x="3399117" y="5529049"/>
            <a:ext cx="735994" cy="31140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Freccia a destra con strisce 26">
            <a:extLst>
              <a:ext uri="{FF2B5EF4-FFF2-40B4-BE49-F238E27FC236}">
                <a16:creationId xmlns:a16="http://schemas.microsoft.com/office/drawing/2014/main" id="{BDB4435E-3AB5-4C22-A704-7B81811D0CBA}"/>
              </a:ext>
            </a:extLst>
          </p:cNvPr>
          <p:cNvSpPr/>
          <p:nvPr/>
        </p:nvSpPr>
        <p:spPr>
          <a:xfrm rot="5791109">
            <a:off x="4725499" y="5802261"/>
            <a:ext cx="735994" cy="31140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Freccia a destra con strisce 27">
            <a:extLst>
              <a:ext uri="{FF2B5EF4-FFF2-40B4-BE49-F238E27FC236}">
                <a16:creationId xmlns:a16="http://schemas.microsoft.com/office/drawing/2014/main" id="{1FC35511-5590-45BA-B035-7E7F2D030215}"/>
              </a:ext>
            </a:extLst>
          </p:cNvPr>
          <p:cNvSpPr/>
          <p:nvPr/>
        </p:nvSpPr>
        <p:spPr>
          <a:xfrm rot="4888832">
            <a:off x="5773647" y="5805926"/>
            <a:ext cx="735994" cy="31140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Freccia a destra con strisce 28">
            <a:extLst>
              <a:ext uri="{FF2B5EF4-FFF2-40B4-BE49-F238E27FC236}">
                <a16:creationId xmlns:a16="http://schemas.microsoft.com/office/drawing/2014/main" id="{5D5F788D-9EF4-4CF9-B2ED-56ECD94F2759}"/>
              </a:ext>
            </a:extLst>
          </p:cNvPr>
          <p:cNvSpPr/>
          <p:nvPr/>
        </p:nvSpPr>
        <p:spPr>
          <a:xfrm rot="4060198">
            <a:off x="6820135" y="5513992"/>
            <a:ext cx="735994" cy="31140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Freccia a destra con strisce 30">
            <a:extLst>
              <a:ext uri="{FF2B5EF4-FFF2-40B4-BE49-F238E27FC236}">
                <a16:creationId xmlns:a16="http://schemas.microsoft.com/office/drawing/2014/main" id="{3962F524-FC53-4B8E-A2D6-0F3EBFF76573}"/>
              </a:ext>
            </a:extLst>
          </p:cNvPr>
          <p:cNvSpPr/>
          <p:nvPr/>
        </p:nvSpPr>
        <p:spPr>
          <a:xfrm rot="2217873">
            <a:off x="7632527" y="5215655"/>
            <a:ext cx="735994" cy="31140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8719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8999C0-7560-4BAA-924E-CED1586C8AA1}"/>
              </a:ext>
            </a:extLst>
          </p:cNvPr>
          <p:cNvSpPr>
            <a:spLocks noGrp="1"/>
          </p:cNvSpPr>
          <p:nvPr>
            <p:ph type="title"/>
          </p:nvPr>
        </p:nvSpPr>
        <p:spPr>
          <a:xfrm>
            <a:off x="549796" y="381000"/>
            <a:ext cx="10116619" cy="670515"/>
          </a:xfrm>
        </p:spPr>
        <p:txBody>
          <a:bodyPr>
            <a:normAutofit/>
          </a:bodyPr>
          <a:lstStyle/>
          <a:p>
            <a:r>
              <a:rPr lang="it-IT" sz="4000" dirty="0"/>
              <a:t>Categorizzare l’emozione (1)</a:t>
            </a:r>
          </a:p>
        </p:txBody>
      </p:sp>
      <p:sp>
        <p:nvSpPr>
          <p:cNvPr id="3" name="Segnaposto contenuto 2">
            <a:extLst>
              <a:ext uri="{FF2B5EF4-FFF2-40B4-BE49-F238E27FC236}">
                <a16:creationId xmlns:a16="http://schemas.microsoft.com/office/drawing/2014/main" id="{9B0356C5-F321-4B3D-B14A-BA4156012FA7}"/>
              </a:ext>
            </a:extLst>
          </p:cNvPr>
          <p:cNvSpPr>
            <a:spLocks noGrp="1"/>
          </p:cNvSpPr>
          <p:nvPr>
            <p:ph idx="1"/>
          </p:nvPr>
        </p:nvSpPr>
        <p:spPr>
          <a:xfrm>
            <a:off x="626608" y="1412776"/>
            <a:ext cx="9962993" cy="1152127"/>
          </a:xfrm>
        </p:spPr>
        <p:txBody>
          <a:bodyPr/>
          <a:lstStyle/>
          <a:p>
            <a:pPr marL="0" indent="0" algn="ctr">
              <a:buNone/>
            </a:pPr>
            <a:r>
              <a:rPr lang="it-IT" b="1" dirty="0"/>
              <a:t>Come formalizzare l’emozione?</a:t>
            </a:r>
          </a:p>
          <a:p>
            <a:pPr marL="0" indent="0" algn="ctr">
              <a:buNone/>
            </a:pPr>
            <a:r>
              <a:rPr lang="it-IT" sz="2000" dirty="0"/>
              <a:t>Negli anni si è cercato di categorizzare l’emozione umana, al fine di formalizzarla.</a:t>
            </a:r>
          </a:p>
          <a:p>
            <a:pPr marL="0" indent="0">
              <a:buNone/>
            </a:pPr>
            <a:endParaRPr lang="it-IT" dirty="0"/>
          </a:p>
        </p:txBody>
      </p:sp>
      <p:sp>
        <p:nvSpPr>
          <p:cNvPr id="4" name="Segnaposto contenuto 2">
            <a:extLst>
              <a:ext uri="{FF2B5EF4-FFF2-40B4-BE49-F238E27FC236}">
                <a16:creationId xmlns:a16="http://schemas.microsoft.com/office/drawing/2014/main" id="{28E89671-DBCE-4D04-9010-DCA7E0CC0615}"/>
              </a:ext>
            </a:extLst>
          </p:cNvPr>
          <p:cNvSpPr>
            <a:spLocks noGrp="1"/>
          </p:cNvSpPr>
          <p:nvPr/>
        </p:nvSpPr>
        <p:spPr>
          <a:xfrm>
            <a:off x="1269876" y="2948906"/>
            <a:ext cx="7808466" cy="3528094"/>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rgbClr val="002060"/>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buNone/>
            </a:pPr>
            <a:r>
              <a:rPr lang="it-IT" sz="2400" dirty="0">
                <a:solidFill>
                  <a:schemeClr val="tx1"/>
                </a:solidFill>
              </a:rPr>
              <a:t>Creare un modello, </a:t>
            </a:r>
            <a:r>
              <a:rPr lang="it-IT" sz="2400" i="1" dirty="0">
                <a:solidFill>
                  <a:schemeClr val="tx1"/>
                </a:solidFill>
              </a:rPr>
              <a:t>unico</a:t>
            </a:r>
            <a:r>
              <a:rPr lang="it-IT" sz="2400" dirty="0">
                <a:solidFill>
                  <a:schemeClr val="tx1"/>
                </a:solidFill>
              </a:rPr>
              <a:t>, per categorizzare tutte le sfaccettature delle emozioni è </a:t>
            </a:r>
            <a:r>
              <a:rPr lang="it-IT" sz="2400" b="1" dirty="0">
                <a:solidFill>
                  <a:schemeClr val="tx1"/>
                </a:solidFill>
              </a:rPr>
              <a:t>impossibile.</a:t>
            </a:r>
          </a:p>
          <a:p>
            <a:pPr marL="0" indent="0">
              <a:buNone/>
            </a:pPr>
            <a:endParaRPr lang="it-IT" sz="2400" dirty="0">
              <a:solidFill>
                <a:schemeClr val="tx1"/>
              </a:solidFill>
            </a:endParaRPr>
          </a:p>
          <a:p>
            <a:pPr marL="0" indent="0">
              <a:buNone/>
            </a:pPr>
            <a:r>
              <a:rPr lang="it-IT" sz="2400" dirty="0">
                <a:solidFill>
                  <a:schemeClr val="tx1"/>
                </a:solidFill>
              </a:rPr>
              <a:t>I modelli maggiormente riconosciuti sono due:</a:t>
            </a:r>
          </a:p>
          <a:p>
            <a:pPr marL="457063" indent="-457063">
              <a:buFont typeface="+mj-lt"/>
              <a:buAutoNum type="arabicPeriod"/>
            </a:pPr>
            <a:r>
              <a:rPr lang="it-IT" sz="2400" dirty="0">
                <a:solidFill>
                  <a:schemeClr val="tx1"/>
                </a:solidFill>
              </a:rPr>
              <a:t>Modello </a:t>
            </a:r>
            <a:r>
              <a:rPr lang="it-IT" sz="2400" b="1" dirty="0">
                <a:solidFill>
                  <a:schemeClr val="tx1"/>
                </a:solidFill>
              </a:rPr>
              <a:t>discreto</a:t>
            </a:r>
            <a:endParaRPr lang="it-IT" sz="2400" dirty="0">
              <a:solidFill>
                <a:schemeClr val="tx1"/>
              </a:solidFill>
            </a:endParaRPr>
          </a:p>
          <a:p>
            <a:pPr marL="457063" indent="-457063">
              <a:buFont typeface="+mj-lt"/>
              <a:buAutoNum type="arabicPeriod"/>
            </a:pPr>
            <a:r>
              <a:rPr lang="it-IT" sz="2400" dirty="0">
                <a:solidFill>
                  <a:schemeClr val="tx1"/>
                </a:solidFill>
              </a:rPr>
              <a:t>Modello </a:t>
            </a:r>
            <a:r>
              <a:rPr lang="it-IT" sz="2400" b="1" dirty="0">
                <a:solidFill>
                  <a:schemeClr val="tx1"/>
                </a:solidFill>
              </a:rPr>
              <a:t>dimensionale</a:t>
            </a:r>
            <a:endParaRPr lang="it-IT" sz="2400" i="1" dirty="0">
              <a:solidFill>
                <a:schemeClr val="tx1"/>
              </a:solidFill>
            </a:endParaRPr>
          </a:p>
          <a:p>
            <a:pPr marL="0" indent="0">
              <a:buNone/>
            </a:pPr>
            <a:endParaRPr lang="it-IT" sz="2399" dirty="0"/>
          </a:p>
        </p:txBody>
      </p:sp>
      <p:pic>
        <p:nvPicPr>
          <p:cNvPr id="5" name="Immagine 4" descr="Immagine che contiene nero, facciata, sedendo, computer&#10;&#10;Descrizione generata automaticamente">
            <a:extLst>
              <a:ext uri="{FF2B5EF4-FFF2-40B4-BE49-F238E27FC236}">
                <a16:creationId xmlns:a16="http://schemas.microsoft.com/office/drawing/2014/main" id="{1983D13E-2376-48AB-A5E3-084DDFDC57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2684" y="2406081"/>
            <a:ext cx="2699252" cy="3356689"/>
          </a:xfrm>
          <a:prstGeom prst="rect">
            <a:avLst/>
          </a:prstGeom>
        </p:spPr>
      </p:pic>
    </p:spTree>
    <p:extLst>
      <p:ext uri="{BB962C8B-B14F-4D97-AF65-F5344CB8AC3E}">
        <p14:creationId xmlns:p14="http://schemas.microsoft.com/office/powerpoint/2010/main" val="359272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E9B301-7464-43E3-A8C0-53D14ABA348B}"/>
              </a:ext>
            </a:extLst>
          </p:cNvPr>
          <p:cNvSpPr>
            <a:spLocks noGrp="1"/>
          </p:cNvSpPr>
          <p:nvPr>
            <p:ph type="title"/>
          </p:nvPr>
        </p:nvSpPr>
        <p:spPr>
          <a:xfrm>
            <a:off x="261764" y="381000"/>
            <a:ext cx="10404651" cy="671736"/>
          </a:xfrm>
        </p:spPr>
        <p:txBody>
          <a:bodyPr>
            <a:normAutofit/>
          </a:bodyPr>
          <a:lstStyle/>
          <a:p>
            <a:r>
              <a:rPr lang="it-IT" sz="4000" dirty="0"/>
              <a:t>Categorizzare l’emozione (2)</a:t>
            </a:r>
          </a:p>
        </p:txBody>
      </p:sp>
      <p:sp>
        <p:nvSpPr>
          <p:cNvPr id="5" name="Titolo 1">
            <a:extLst>
              <a:ext uri="{FF2B5EF4-FFF2-40B4-BE49-F238E27FC236}">
                <a16:creationId xmlns:a16="http://schemas.microsoft.com/office/drawing/2014/main" id="{5BABBCA9-87D3-47F1-A9D1-D27A0A80F5B8}"/>
              </a:ext>
            </a:extLst>
          </p:cNvPr>
          <p:cNvSpPr txBox="1">
            <a:spLocks/>
          </p:cNvSpPr>
          <p:nvPr/>
        </p:nvSpPr>
        <p:spPr>
          <a:xfrm>
            <a:off x="-1034380" y="1052736"/>
            <a:ext cx="5832648" cy="6399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a:lstStyle>
          <a:p>
            <a:pPr algn="ctr"/>
            <a:r>
              <a:rPr lang="it-IT" sz="2799" dirty="0"/>
              <a:t>Modello </a:t>
            </a:r>
            <a:r>
              <a:rPr lang="it-IT" sz="2799" b="1" dirty="0"/>
              <a:t>discreto</a:t>
            </a:r>
          </a:p>
        </p:txBody>
      </p:sp>
      <p:sp>
        <p:nvSpPr>
          <p:cNvPr id="6" name="Segnaposto contenuto 2">
            <a:extLst>
              <a:ext uri="{FF2B5EF4-FFF2-40B4-BE49-F238E27FC236}">
                <a16:creationId xmlns:a16="http://schemas.microsoft.com/office/drawing/2014/main" id="{3F0523D5-978E-4CEC-B547-753BE445B2C7}"/>
              </a:ext>
            </a:extLst>
          </p:cNvPr>
          <p:cNvSpPr>
            <a:spLocks noGrp="1"/>
          </p:cNvSpPr>
          <p:nvPr>
            <p:ph sz="half" idx="1"/>
          </p:nvPr>
        </p:nvSpPr>
        <p:spPr>
          <a:xfrm>
            <a:off x="477788" y="1692734"/>
            <a:ext cx="4752528" cy="846431"/>
          </a:xfrm>
        </p:spPr>
        <p:txBody>
          <a:bodyPr>
            <a:normAutofit/>
          </a:bodyPr>
          <a:lstStyle/>
          <a:p>
            <a:r>
              <a:rPr lang="it-IT" sz="2000" dirty="0"/>
              <a:t>Teoria formulata da </a:t>
            </a:r>
            <a:r>
              <a:rPr lang="it-IT" sz="2000" i="1" dirty="0"/>
              <a:t>Paul </a:t>
            </a:r>
            <a:r>
              <a:rPr lang="it-IT" sz="2000" i="1" dirty="0" err="1"/>
              <a:t>Ekman</a:t>
            </a:r>
            <a:r>
              <a:rPr lang="it-IT" sz="2000" dirty="0"/>
              <a:t> negli anni ’70</a:t>
            </a:r>
          </a:p>
        </p:txBody>
      </p:sp>
      <p:grpSp>
        <p:nvGrpSpPr>
          <p:cNvPr id="7" name="Gruppo 6">
            <a:extLst>
              <a:ext uri="{FF2B5EF4-FFF2-40B4-BE49-F238E27FC236}">
                <a16:creationId xmlns:a16="http://schemas.microsoft.com/office/drawing/2014/main" id="{60FA2FB9-7264-4683-970A-4B0E946DF50F}"/>
              </a:ext>
            </a:extLst>
          </p:cNvPr>
          <p:cNvGrpSpPr/>
          <p:nvPr/>
        </p:nvGrpSpPr>
        <p:grpSpPr>
          <a:xfrm>
            <a:off x="837828" y="2539165"/>
            <a:ext cx="4392488" cy="3857565"/>
            <a:chOff x="754757" y="2137268"/>
            <a:chExt cx="4891285" cy="4330182"/>
          </a:xfrm>
        </p:grpSpPr>
        <p:pic>
          <p:nvPicPr>
            <p:cNvPr id="8" name="Immagine 7" descr="Immagine che contiene fotografia, posando, bianco, donna&#10;&#10;Descrizione generata automaticamente">
              <a:extLst>
                <a:ext uri="{FF2B5EF4-FFF2-40B4-BE49-F238E27FC236}">
                  <a16:creationId xmlns:a16="http://schemas.microsoft.com/office/drawing/2014/main" id="{48DBC65B-F4AD-4235-BD05-E9BF6216FA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757" y="2137268"/>
              <a:ext cx="4891285" cy="4040469"/>
            </a:xfrm>
            <a:prstGeom prst="rect">
              <a:avLst/>
            </a:prstGeom>
          </p:spPr>
        </p:pic>
        <p:sp>
          <p:nvSpPr>
            <p:cNvPr id="9" name="CasellaDiTesto 8">
              <a:extLst>
                <a:ext uri="{FF2B5EF4-FFF2-40B4-BE49-F238E27FC236}">
                  <a16:creationId xmlns:a16="http://schemas.microsoft.com/office/drawing/2014/main" id="{FC9A1010-7339-41D0-9ECF-A4D59523B4B1}"/>
                </a:ext>
              </a:extLst>
            </p:cNvPr>
            <p:cNvSpPr txBox="1"/>
            <p:nvPr/>
          </p:nvSpPr>
          <p:spPr>
            <a:xfrm>
              <a:off x="1192152" y="4031756"/>
              <a:ext cx="832315" cy="310936"/>
            </a:xfrm>
            <a:prstGeom prst="rect">
              <a:avLst/>
            </a:prstGeom>
            <a:noFill/>
          </p:spPr>
          <p:txBody>
            <a:bodyPr wrap="square" rtlCol="0">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it-IT" sz="1200" b="1" dirty="0">
                  <a:latin typeface="Bookman Old Style"/>
                </a:rPr>
                <a:t>Rabbia</a:t>
              </a:r>
            </a:p>
          </p:txBody>
        </p:sp>
        <p:sp>
          <p:nvSpPr>
            <p:cNvPr id="10" name="CasellaDiTesto 12">
              <a:extLst>
                <a:ext uri="{FF2B5EF4-FFF2-40B4-BE49-F238E27FC236}">
                  <a16:creationId xmlns:a16="http://schemas.microsoft.com/office/drawing/2014/main" id="{1DBA83F1-30CE-49B2-8271-2CB649EF8C6D}"/>
                </a:ext>
              </a:extLst>
            </p:cNvPr>
            <p:cNvSpPr txBox="1"/>
            <p:nvPr/>
          </p:nvSpPr>
          <p:spPr>
            <a:xfrm>
              <a:off x="2861705" y="4019002"/>
              <a:ext cx="832314" cy="310936"/>
            </a:xfrm>
            <a:prstGeom prst="rect">
              <a:avLst/>
            </a:prstGeom>
            <a:noFill/>
          </p:spPr>
          <p:txBody>
            <a:bodyPr wrap="square" rtlCol="0">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it-IT" sz="1200" b="1" dirty="0">
                  <a:latin typeface="Bookman Old Style"/>
                </a:rPr>
                <a:t>Paura</a:t>
              </a:r>
            </a:p>
          </p:txBody>
        </p:sp>
        <p:sp>
          <p:nvSpPr>
            <p:cNvPr id="11" name="CasellaDiTesto 13">
              <a:extLst>
                <a:ext uri="{FF2B5EF4-FFF2-40B4-BE49-F238E27FC236}">
                  <a16:creationId xmlns:a16="http://schemas.microsoft.com/office/drawing/2014/main" id="{F9E8BFFB-F436-4160-91BD-4E3D82C3033D}"/>
                </a:ext>
              </a:extLst>
            </p:cNvPr>
            <p:cNvSpPr txBox="1"/>
            <p:nvPr/>
          </p:nvSpPr>
          <p:spPr>
            <a:xfrm>
              <a:off x="4489366" y="4031756"/>
              <a:ext cx="1156675" cy="310936"/>
            </a:xfrm>
            <a:prstGeom prst="rect">
              <a:avLst/>
            </a:prstGeom>
            <a:noFill/>
          </p:spPr>
          <p:txBody>
            <a:bodyPr wrap="square" rtlCol="0">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it-IT" sz="1200" b="1" dirty="0">
                  <a:latin typeface="Bookman Old Style"/>
                </a:rPr>
                <a:t>Disgusto</a:t>
              </a:r>
            </a:p>
          </p:txBody>
        </p:sp>
        <p:sp>
          <p:nvSpPr>
            <p:cNvPr id="12" name="CasellaDiTesto 14">
              <a:extLst>
                <a:ext uri="{FF2B5EF4-FFF2-40B4-BE49-F238E27FC236}">
                  <a16:creationId xmlns:a16="http://schemas.microsoft.com/office/drawing/2014/main" id="{142A13B7-AC3B-495C-92F5-3EA9CF7A90D4}"/>
                </a:ext>
              </a:extLst>
            </p:cNvPr>
            <p:cNvSpPr txBox="1"/>
            <p:nvPr/>
          </p:nvSpPr>
          <p:spPr>
            <a:xfrm>
              <a:off x="1098523" y="6133296"/>
              <a:ext cx="1019379" cy="310936"/>
            </a:xfrm>
            <a:prstGeom prst="rect">
              <a:avLst/>
            </a:prstGeom>
            <a:noFill/>
          </p:spPr>
          <p:txBody>
            <a:bodyPr wrap="square" rtlCol="0">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it-IT" sz="1200" b="1" dirty="0">
                  <a:latin typeface="Bookman Old Style"/>
                </a:rPr>
                <a:t>Sorpresa</a:t>
              </a:r>
            </a:p>
          </p:txBody>
        </p:sp>
        <p:sp>
          <p:nvSpPr>
            <p:cNvPr id="13" name="CasellaDiTesto 15">
              <a:extLst>
                <a:ext uri="{FF2B5EF4-FFF2-40B4-BE49-F238E27FC236}">
                  <a16:creationId xmlns:a16="http://schemas.microsoft.com/office/drawing/2014/main" id="{110F4F5A-2540-4E1E-8633-A62D1626EF73}"/>
                </a:ext>
              </a:extLst>
            </p:cNvPr>
            <p:cNvSpPr txBox="1"/>
            <p:nvPr/>
          </p:nvSpPr>
          <p:spPr>
            <a:xfrm>
              <a:off x="2894589" y="6156514"/>
              <a:ext cx="799429" cy="310936"/>
            </a:xfrm>
            <a:prstGeom prst="rect">
              <a:avLst/>
            </a:prstGeom>
            <a:noFill/>
          </p:spPr>
          <p:txBody>
            <a:bodyPr wrap="square" rtlCol="0">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it-IT" sz="1200" b="1" dirty="0">
                  <a:latin typeface="Bookman Old Style"/>
                </a:rPr>
                <a:t>Gioia</a:t>
              </a:r>
            </a:p>
          </p:txBody>
        </p:sp>
        <p:sp>
          <p:nvSpPr>
            <p:cNvPr id="14" name="CasellaDiTesto 16">
              <a:extLst>
                <a:ext uri="{FF2B5EF4-FFF2-40B4-BE49-F238E27FC236}">
                  <a16:creationId xmlns:a16="http://schemas.microsoft.com/office/drawing/2014/main" id="{538A2D42-1928-492B-ABB4-F8D9A8855ACB}"/>
                </a:ext>
              </a:extLst>
            </p:cNvPr>
            <p:cNvSpPr txBox="1"/>
            <p:nvPr/>
          </p:nvSpPr>
          <p:spPr>
            <a:xfrm>
              <a:off x="4485216" y="6138058"/>
              <a:ext cx="1105628" cy="310936"/>
            </a:xfrm>
            <a:prstGeom prst="rect">
              <a:avLst/>
            </a:prstGeom>
            <a:noFill/>
          </p:spPr>
          <p:txBody>
            <a:bodyPr wrap="square" rtlCol="0">
              <a:spAutoFit/>
            </a:bodyPr>
            <a:ls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it-IT" sz="1200" b="1" dirty="0">
                  <a:latin typeface="Bookman Old Style"/>
                </a:rPr>
                <a:t>Tristezza</a:t>
              </a:r>
            </a:p>
          </p:txBody>
        </p:sp>
      </p:grpSp>
      <p:sp>
        <p:nvSpPr>
          <p:cNvPr id="15" name="Titolo 1">
            <a:extLst>
              <a:ext uri="{FF2B5EF4-FFF2-40B4-BE49-F238E27FC236}">
                <a16:creationId xmlns:a16="http://schemas.microsoft.com/office/drawing/2014/main" id="{9D04C5E5-A14B-45FA-8AB3-151B9B619A3B}"/>
              </a:ext>
            </a:extLst>
          </p:cNvPr>
          <p:cNvSpPr txBox="1">
            <a:spLocks/>
          </p:cNvSpPr>
          <p:nvPr/>
        </p:nvSpPr>
        <p:spPr>
          <a:xfrm>
            <a:off x="4798268" y="1052736"/>
            <a:ext cx="8424936" cy="639998"/>
          </a:xfrm>
          <a:prstGeom prst="rect">
            <a:avLst/>
          </a:prstGeom>
        </p:spPr>
        <p:txBody>
          <a:bodyPr vert="horz" lIns="91416" tIns="45708" rIns="91416" bIns="45708" rtlCol="0" anchor="ctr">
            <a:normAutofit/>
          </a:bodyPr>
          <a:lst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a:lstStyle>
          <a:p>
            <a:pPr algn="ctr"/>
            <a:r>
              <a:rPr lang="it-IT" sz="2799" spc="100" dirty="0">
                <a:solidFill>
                  <a:schemeClr val="tx1"/>
                </a:solidFill>
              </a:rPr>
              <a:t>Modello </a:t>
            </a:r>
            <a:r>
              <a:rPr lang="it-IT" sz="2799" b="1" spc="100" dirty="0">
                <a:solidFill>
                  <a:schemeClr val="tx1"/>
                </a:solidFill>
              </a:rPr>
              <a:t>dimensionale</a:t>
            </a:r>
          </a:p>
        </p:txBody>
      </p:sp>
      <p:sp>
        <p:nvSpPr>
          <p:cNvPr id="17" name="Segnaposto contenuto 3">
            <a:extLst>
              <a:ext uri="{FF2B5EF4-FFF2-40B4-BE49-F238E27FC236}">
                <a16:creationId xmlns:a16="http://schemas.microsoft.com/office/drawing/2014/main" id="{72198776-7CB6-4624-9BEF-F7DF5B727938}"/>
              </a:ext>
            </a:extLst>
          </p:cNvPr>
          <p:cNvSpPr txBox="1">
            <a:spLocks/>
          </p:cNvSpPr>
          <p:nvPr/>
        </p:nvSpPr>
        <p:spPr>
          <a:xfrm>
            <a:off x="7008078" y="2222110"/>
            <a:ext cx="4486934" cy="3916528"/>
          </a:xfrm>
          <a:prstGeom prst="rect">
            <a:avLst/>
          </a:prstGeom>
        </p:spPr>
        <p:txBody>
          <a:bodyPr>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it-IT" sz="2000" dirty="0"/>
              <a:t>Definito da </a:t>
            </a:r>
            <a:r>
              <a:rPr lang="it-IT" sz="2000" i="1" dirty="0"/>
              <a:t>James Russell</a:t>
            </a:r>
            <a:r>
              <a:rPr lang="it-IT" sz="2000" dirty="0"/>
              <a:t> nel 1980</a:t>
            </a:r>
          </a:p>
          <a:p>
            <a:r>
              <a:rPr lang="it-IT" sz="2000" i="1" dirty="0"/>
              <a:t>Definisce gli stati emotivi con una coppia: </a:t>
            </a:r>
            <a:r>
              <a:rPr lang="it-IT" sz="2000" i="1" dirty="0" err="1"/>
              <a:t>valence</a:t>
            </a:r>
            <a:r>
              <a:rPr lang="it-IT" sz="2000" dirty="0"/>
              <a:t> (positiva, negativa, neutrale) e </a:t>
            </a:r>
            <a:r>
              <a:rPr lang="it-IT" sz="2000" i="1" dirty="0" err="1"/>
              <a:t>arousal</a:t>
            </a:r>
            <a:r>
              <a:rPr lang="it-IT" sz="2000" i="1" dirty="0"/>
              <a:t> (alta, bassa, media).</a:t>
            </a:r>
          </a:p>
        </p:txBody>
      </p:sp>
      <p:pic>
        <p:nvPicPr>
          <p:cNvPr id="18" name="Immagine 17" descr="Risultato immagini per circumflex emotion russell">
            <a:extLst>
              <a:ext uri="{FF2B5EF4-FFF2-40B4-BE49-F238E27FC236}">
                <a16:creationId xmlns:a16="http://schemas.microsoft.com/office/drawing/2014/main" id="{4E2FC078-D794-4026-879B-2083E4E44BB5}"/>
              </a:ext>
            </a:extLst>
          </p:cNvPr>
          <p:cNvPicPr/>
          <p:nvPr/>
        </p:nvPicPr>
        <p:blipFill rotWithShape="1">
          <a:blip r:embed="rId4">
            <a:extLst>
              <a:ext uri="{28A0092B-C50C-407E-A947-70E740481C1C}">
                <a14:useLocalDpi xmlns:a14="http://schemas.microsoft.com/office/drawing/2010/main" val="0"/>
              </a:ext>
            </a:extLst>
          </a:blip>
          <a:srcRect l="8974" t="7207" r="8488" b="8041"/>
          <a:stretch/>
        </p:blipFill>
        <p:spPr bwMode="auto">
          <a:xfrm>
            <a:off x="7356219" y="3717033"/>
            <a:ext cx="3310196" cy="2950982"/>
          </a:xfrm>
          <a:prstGeom prst="rect">
            <a:avLst/>
          </a:prstGeom>
          <a:noFill/>
          <a:ln>
            <a:noFill/>
          </a:ln>
        </p:spPr>
      </p:pic>
      <p:sp>
        <p:nvSpPr>
          <p:cNvPr id="19" name="CasellaDiTesto 18">
            <a:extLst>
              <a:ext uri="{FF2B5EF4-FFF2-40B4-BE49-F238E27FC236}">
                <a16:creationId xmlns:a16="http://schemas.microsoft.com/office/drawing/2014/main" id="{FD7FBD37-BA20-48C1-9D16-4BB205017396}"/>
              </a:ext>
            </a:extLst>
          </p:cNvPr>
          <p:cNvSpPr txBox="1"/>
          <p:nvPr/>
        </p:nvSpPr>
        <p:spPr>
          <a:xfrm>
            <a:off x="7199773" y="1704756"/>
            <a:ext cx="4151223" cy="677108"/>
          </a:xfrm>
          <a:prstGeom prst="rect">
            <a:avLst/>
          </a:prstGeom>
          <a:noFill/>
        </p:spPr>
        <p:txBody>
          <a:bodyPr wrap="square" rtlCol="0">
            <a:spAutoFit/>
          </a:bodyPr>
          <a:lstStyle/>
          <a:p>
            <a:r>
              <a:rPr lang="it-IT" sz="2000" i="1" dirty="0"/>
              <a:t>(Modello circonflesso delle emozioni)</a:t>
            </a:r>
            <a:endParaRPr lang="it-IT" sz="2000" dirty="0"/>
          </a:p>
          <a:p>
            <a:endParaRPr lang="it-IT" dirty="0"/>
          </a:p>
        </p:txBody>
      </p:sp>
    </p:spTree>
    <p:extLst>
      <p:ext uri="{BB962C8B-B14F-4D97-AF65-F5344CB8AC3E}">
        <p14:creationId xmlns:p14="http://schemas.microsoft.com/office/powerpoint/2010/main" val="398690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E6B4BA-7500-40AD-842F-48F9B1EC0B3C}"/>
              </a:ext>
            </a:extLst>
          </p:cNvPr>
          <p:cNvSpPr>
            <a:spLocks noGrp="1"/>
          </p:cNvSpPr>
          <p:nvPr>
            <p:ph type="ctrTitle"/>
          </p:nvPr>
        </p:nvSpPr>
        <p:spPr>
          <a:xfrm>
            <a:off x="1065214" y="260648"/>
            <a:ext cx="8229600" cy="792088"/>
          </a:xfrm>
        </p:spPr>
        <p:txBody>
          <a:bodyPr>
            <a:normAutofit/>
          </a:bodyPr>
          <a:lstStyle/>
          <a:p>
            <a:r>
              <a:rPr lang="it-IT" sz="4000" dirty="0"/>
              <a:t>Emozioni</a:t>
            </a:r>
          </a:p>
        </p:txBody>
      </p:sp>
      <p:graphicFrame>
        <p:nvGraphicFramePr>
          <p:cNvPr id="4" name="Segnaposto contenuto 8" descr="Tabella di esempio con 3 colonne e 4 righe" title="Tabella">
            <a:extLst>
              <a:ext uri="{FF2B5EF4-FFF2-40B4-BE49-F238E27FC236}">
                <a16:creationId xmlns:a16="http://schemas.microsoft.com/office/drawing/2014/main" id="{DEA66886-F7D5-4F1F-A982-3B2EBB2283A4}"/>
              </a:ext>
            </a:extLst>
          </p:cNvPr>
          <p:cNvGraphicFramePr>
            <a:graphicFrameLocks/>
          </p:cNvGraphicFramePr>
          <p:nvPr>
            <p:extLst>
              <p:ext uri="{D42A27DB-BD31-4B8C-83A1-F6EECF244321}">
                <p14:modId xmlns:p14="http://schemas.microsoft.com/office/powerpoint/2010/main" val="2396049341"/>
              </p:ext>
            </p:extLst>
          </p:nvPr>
        </p:nvGraphicFramePr>
        <p:xfrm>
          <a:off x="1197868" y="1628800"/>
          <a:ext cx="7128792" cy="2944328"/>
        </p:xfrm>
        <a:graphic>
          <a:graphicData uri="http://schemas.openxmlformats.org/drawingml/2006/table">
            <a:tbl>
              <a:tblPr firstRow="1" bandRow="1">
                <a:tableStyleId>{5C22544A-7EE6-4342-B048-85BDC9FD1C3A}</a:tableStyleId>
              </a:tblPr>
              <a:tblGrid>
                <a:gridCol w="2376264">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tblGrid>
              <a:tr h="368041">
                <a:tc>
                  <a:txBody>
                    <a:bodyPr/>
                    <a:lstStyle/>
                    <a:p>
                      <a:pPr algn="ctr" rtl="0"/>
                      <a:r>
                        <a:rPr lang="en-US" dirty="0" err="1"/>
                        <a:t>Emozione</a:t>
                      </a:r>
                      <a:endParaRPr lang="en-US" dirty="0"/>
                    </a:p>
                  </a:txBody>
                  <a:tcPr anchor="ctr"/>
                </a:tc>
                <a:tc>
                  <a:txBody>
                    <a:bodyPr/>
                    <a:lstStyle/>
                    <a:p>
                      <a:pPr algn="ctr" rtl="0"/>
                      <a:r>
                        <a:rPr lang="it" dirty="0"/>
                        <a:t>Valence</a:t>
                      </a:r>
                      <a:endParaRPr lang="en-US" dirty="0"/>
                    </a:p>
                  </a:txBody>
                  <a:tcPr anchor="ctr"/>
                </a:tc>
                <a:tc>
                  <a:txBody>
                    <a:bodyPr/>
                    <a:lstStyle/>
                    <a:p>
                      <a:pPr algn="ctr" rtl="0"/>
                      <a:r>
                        <a:rPr lang="it-IT" dirty="0" err="1"/>
                        <a:t>Arousal</a:t>
                      </a:r>
                      <a:endParaRPr lang="en-US" dirty="0"/>
                    </a:p>
                  </a:txBody>
                  <a:tcPr anchor="ctr"/>
                </a:tc>
                <a:extLst>
                  <a:ext uri="{0D108BD9-81ED-4DB2-BD59-A6C34878D82A}">
                    <a16:rowId xmlns:a16="http://schemas.microsoft.com/office/drawing/2014/main" val="10000"/>
                  </a:ext>
                </a:extLst>
              </a:tr>
              <a:tr h="368041">
                <a:tc>
                  <a:txBody>
                    <a:bodyPr/>
                    <a:lstStyle/>
                    <a:p>
                      <a:pPr algn="ctr" rtl="0"/>
                      <a:r>
                        <a:rPr lang="it" dirty="0"/>
                        <a:t>Disgusto</a:t>
                      </a:r>
                      <a:endParaRPr lang="en-US" dirty="0"/>
                    </a:p>
                  </a:txBody>
                  <a:tcPr anchor="ctr"/>
                </a:tc>
                <a:tc>
                  <a:txBody>
                    <a:bodyPr/>
                    <a:lstStyle/>
                    <a:p>
                      <a:pPr algn="ctr" rtl="0"/>
                      <a:r>
                        <a:rPr lang="it-IT" dirty="0"/>
                        <a:t>N</a:t>
                      </a:r>
                      <a:r>
                        <a:rPr lang="it" dirty="0"/>
                        <a:t>egativa</a:t>
                      </a:r>
                      <a:endParaRPr lang="en-US" dirty="0"/>
                    </a:p>
                  </a:txBody>
                  <a:tcPr anchor="ctr"/>
                </a:tc>
                <a:tc>
                  <a:txBody>
                    <a:bodyPr/>
                    <a:lstStyle/>
                    <a:p>
                      <a:pPr algn="ctr" rtl="0"/>
                      <a:r>
                        <a:rPr lang="en-US" dirty="0" err="1"/>
                        <a:t>Bassa</a:t>
                      </a:r>
                      <a:endParaRPr lang="en-US" dirty="0"/>
                    </a:p>
                  </a:txBody>
                  <a:tcPr anchor="ctr"/>
                </a:tc>
                <a:extLst>
                  <a:ext uri="{0D108BD9-81ED-4DB2-BD59-A6C34878D82A}">
                    <a16:rowId xmlns:a16="http://schemas.microsoft.com/office/drawing/2014/main" val="10001"/>
                  </a:ext>
                </a:extLst>
              </a:tr>
              <a:tr h="368041">
                <a:tc>
                  <a:txBody>
                    <a:bodyPr/>
                    <a:lstStyle/>
                    <a:p>
                      <a:pPr algn="ctr" rtl="0"/>
                      <a:r>
                        <a:rPr lang="it" dirty="0"/>
                        <a:t>Gioia</a:t>
                      </a:r>
                      <a:endParaRPr lang="en-US" dirty="0"/>
                    </a:p>
                  </a:txBody>
                  <a:tcPr anchor="ctr"/>
                </a:tc>
                <a:tc>
                  <a:txBody>
                    <a:bodyPr/>
                    <a:lstStyle/>
                    <a:p>
                      <a:pPr algn="ctr" rtl="0"/>
                      <a:r>
                        <a:rPr lang="it-IT" dirty="0"/>
                        <a:t>Positiva</a:t>
                      </a:r>
                      <a:endParaRPr lang="en-US" dirty="0"/>
                    </a:p>
                  </a:txBody>
                  <a:tcPr anchor="ctr"/>
                </a:tc>
                <a:tc>
                  <a:txBody>
                    <a:bodyPr/>
                    <a:lstStyle/>
                    <a:p>
                      <a:pPr algn="ctr" rtl="0"/>
                      <a:r>
                        <a:rPr lang="en-US" dirty="0"/>
                        <a:t>Alta</a:t>
                      </a:r>
                    </a:p>
                  </a:txBody>
                  <a:tcPr anchor="ctr"/>
                </a:tc>
                <a:extLst>
                  <a:ext uri="{0D108BD9-81ED-4DB2-BD59-A6C34878D82A}">
                    <a16:rowId xmlns:a16="http://schemas.microsoft.com/office/drawing/2014/main" val="10002"/>
                  </a:ext>
                </a:extLst>
              </a:tr>
              <a:tr h="368041">
                <a:tc>
                  <a:txBody>
                    <a:bodyPr/>
                    <a:lstStyle/>
                    <a:p>
                      <a:pPr algn="ctr" rtl="0"/>
                      <a:r>
                        <a:rPr lang="en-US" dirty="0" err="1"/>
                        <a:t>Paura</a:t>
                      </a:r>
                      <a:endParaRPr lang="en-US" dirty="0"/>
                    </a:p>
                  </a:txBody>
                  <a:tcPr anchor="ctr"/>
                </a:tc>
                <a:tc>
                  <a:txBody>
                    <a:bodyPr/>
                    <a:lstStyle/>
                    <a:p>
                      <a:pPr algn="ctr" rtl="0"/>
                      <a:r>
                        <a:rPr lang="en-US" dirty="0" err="1"/>
                        <a:t>Negativa</a:t>
                      </a:r>
                      <a:endParaRPr lang="en-US" dirty="0"/>
                    </a:p>
                  </a:txBody>
                  <a:tcPr anchor="ctr"/>
                </a:tc>
                <a:tc>
                  <a:txBody>
                    <a:bodyPr/>
                    <a:lstStyle/>
                    <a:p>
                      <a:pPr algn="ctr" rtl="0"/>
                      <a:r>
                        <a:rPr lang="en-US" dirty="0"/>
                        <a:t>Alta</a:t>
                      </a:r>
                    </a:p>
                  </a:txBody>
                  <a:tcPr anchor="ctr"/>
                </a:tc>
                <a:extLst>
                  <a:ext uri="{0D108BD9-81ED-4DB2-BD59-A6C34878D82A}">
                    <a16:rowId xmlns:a16="http://schemas.microsoft.com/office/drawing/2014/main" val="2748871527"/>
                  </a:ext>
                </a:extLst>
              </a:tr>
              <a:tr h="368041">
                <a:tc>
                  <a:txBody>
                    <a:bodyPr/>
                    <a:lstStyle/>
                    <a:p>
                      <a:pPr algn="ctr" rtl="0"/>
                      <a:r>
                        <a:rPr lang="it" dirty="0"/>
                        <a:t>Neutrale</a:t>
                      </a:r>
                    </a:p>
                  </a:txBody>
                  <a:tcPr anchor="ctr"/>
                </a:tc>
                <a:tc>
                  <a:txBody>
                    <a:bodyPr/>
                    <a:lstStyle/>
                    <a:p>
                      <a:pPr algn="ctr" rtl="0"/>
                      <a:r>
                        <a:rPr lang="it" dirty="0"/>
                        <a:t>Neutrale</a:t>
                      </a:r>
                      <a:endParaRPr lang="en-US" dirty="0"/>
                    </a:p>
                  </a:txBody>
                  <a:tcPr anchor="ctr"/>
                </a:tc>
                <a:tc>
                  <a:txBody>
                    <a:bodyPr/>
                    <a:lstStyle/>
                    <a:p>
                      <a:pPr algn="ctr" rtl="0"/>
                      <a:r>
                        <a:rPr lang="en-US" dirty="0"/>
                        <a:t>Media</a:t>
                      </a:r>
                    </a:p>
                  </a:txBody>
                  <a:tcPr anchor="ctr"/>
                </a:tc>
                <a:extLst>
                  <a:ext uri="{0D108BD9-81ED-4DB2-BD59-A6C34878D82A}">
                    <a16:rowId xmlns:a16="http://schemas.microsoft.com/office/drawing/2014/main" val="10003"/>
                  </a:ext>
                </a:extLst>
              </a:tr>
              <a:tr h="368041">
                <a:tc>
                  <a:txBody>
                    <a:bodyPr/>
                    <a:lstStyle/>
                    <a:p>
                      <a:pPr algn="ctr" rtl="0"/>
                      <a:r>
                        <a:rPr lang="it-IT" dirty="0"/>
                        <a:t>Rabbia</a:t>
                      </a:r>
                      <a:endParaRPr lang="it" dirty="0"/>
                    </a:p>
                  </a:txBody>
                  <a:tcPr anchor="ctr"/>
                </a:tc>
                <a:tc>
                  <a:txBody>
                    <a:bodyPr/>
                    <a:lstStyle/>
                    <a:p>
                      <a:pPr algn="ctr" rtl="0"/>
                      <a:r>
                        <a:rPr lang="en-US" dirty="0" err="1"/>
                        <a:t>Negativa</a:t>
                      </a:r>
                      <a:endParaRPr lang="en-US" dirty="0"/>
                    </a:p>
                  </a:txBody>
                  <a:tcPr anchor="ctr"/>
                </a:tc>
                <a:tc>
                  <a:txBody>
                    <a:bodyPr/>
                    <a:lstStyle/>
                    <a:p>
                      <a:pPr algn="ctr" rtl="0"/>
                      <a:r>
                        <a:rPr lang="en-US" dirty="0"/>
                        <a:t>Alta</a:t>
                      </a:r>
                    </a:p>
                  </a:txBody>
                  <a:tcPr anchor="ctr"/>
                </a:tc>
                <a:extLst>
                  <a:ext uri="{0D108BD9-81ED-4DB2-BD59-A6C34878D82A}">
                    <a16:rowId xmlns:a16="http://schemas.microsoft.com/office/drawing/2014/main" val="3718604096"/>
                  </a:ext>
                </a:extLst>
              </a:tr>
              <a:tr h="368041">
                <a:tc>
                  <a:txBody>
                    <a:bodyPr/>
                    <a:lstStyle/>
                    <a:p>
                      <a:pPr algn="ctr" rtl="0"/>
                      <a:r>
                        <a:rPr lang="it-IT" dirty="0"/>
                        <a:t>Sorpresa</a:t>
                      </a:r>
                      <a:endParaRPr lang="it" dirty="0"/>
                    </a:p>
                  </a:txBody>
                  <a:tcPr anchor="ctr"/>
                </a:tc>
                <a:tc>
                  <a:txBody>
                    <a:bodyPr/>
                    <a:lstStyle/>
                    <a:p>
                      <a:pPr algn="ctr" rtl="0"/>
                      <a:r>
                        <a:rPr lang="en-US" dirty="0" err="1"/>
                        <a:t>Positiva</a:t>
                      </a:r>
                      <a:endParaRPr lang="en-US" dirty="0"/>
                    </a:p>
                  </a:txBody>
                  <a:tcPr anchor="ctr"/>
                </a:tc>
                <a:tc>
                  <a:txBody>
                    <a:bodyPr/>
                    <a:lstStyle/>
                    <a:p>
                      <a:pPr algn="ctr" rtl="0"/>
                      <a:r>
                        <a:rPr lang="en-US" dirty="0"/>
                        <a:t>Alta</a:t>
                      </a:r>
                    </a:p>
                  </a:txBody>
                  <a:tcPr anchor="ctr"/>
                </a:tc>
                <a:extLst>
                  <a:ext uri="{0D108BD9-81ED-4DB2-BD59-A6C34878D82A}">
                    <a16:rowId xmlns:a16="http://schemas.microsoft.com/office/drawing/2014/main" val="2961138625"/>
                  </a:ext>
                </a:extLst>
              </a:tr>
              <a:tr h="368041">
                <a:tc>
                  <a:txBody>
                    <a:bodyPr/>
                    <a:lstStyle/>
                    <a:p>
                      <a:pPr algn="ctr" rtl="0"/>
                      <a:r>
                        <a:rPr lang="it-IT" dirty="0"/>
                        <a:t>Tristezza</a:t>
                      </a:r>
                      <a:endParaRPr lang="it" dirty="0"/>
                    </a:p>
                  </a:txBody>
                  <a:tcPr anchor="ctr"/>
                </a:tc>
                <a:tc>
                  <a:txBody>
                    <a:bodyPr/>
                    <a:lstStyle/>
                    <a:p>
                      <a:pPr algn="ctr" rtl="0"/>
                      <a:r>
                        <a:rPr lang="en-US" dirty="0" err="1"/>
                        <a:t>Negativa</a:t>
                      </a:r>
                      <a:endParaRPr lang="en-US" dirty="0"/>
                    </a:p>
                  </a:txBody>
                  <a:tcPr anchor="ctr"/>
                </a:tc>
                <a:tc>
                  <a:txBody>
                    <a:bodyPr/>
                    <a:lstStyle/>
                    <a:p>
                      <a:pPr algn="ctr" rtl="0"/>
                      <a:r>
                        <a:rPr lang="en-US" dirty="0"/>
                        <a:t>Media</a:t>
                      </a:r>
                    </a:p>
                  </a:txBody>
                  <a:tcPr anchor="ctr"/>
                </a:tc>
                <a:extLst>
                  <a:ext uri="{0D108BD9-81ED-4DB2-BD59-A6C34878D82A}">
                    <a16:rowId xmlns:a16="http://schemas.microsoft.com/office/drawing/2014/main" val="721687332"/>
                  </a:ext>
                </a:extLst>
              </a:tr>
            </a:tbl>
          </a:graphicData>
        </a:graphic>
      </p:graphicFrame>
    </p:spTree>
    <p:extLst>
      <p:ext uri="{BB962C8B-B14F-4D97-AF65-F5344CB8AC3E}">
        <p14:creationId xmlns:p14="http://schemas.microsoft.com/office/powerpoint/2010/main" val="239700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olo 12"/>
          <p:cNvSpPr>
            <a:spLocks noGrp="1"/>
          </p:cNvSpPr>
          <p:nvPr>
            <p:ph type="title"/>
          </p:nvPr>
        </p:nvSpPr>
        <p:spPr>
          <a:xfrm>
            <a:off x="765820" y="381000"/>
            <a:ext cx="9900595" cy="671736"/>
          </a:xfrm>
        </p:spPr>
        <p:txBody>
          <a:bodyPr rtlCol="0">
            <a:normAutofit/>
          </a:bodyPr>
          <a:lstStyle/>
          <a:p>
            <a:pPr rtl="0"/>
            <a:r>
              <a:rPr lang="it-IT" sz="4000" dirty="0"/>
              <a:t>Speech </a:t>
            </a:r>
            <a:r>
              <a:rPr lang="it-IT" sz="4000" dirty="0" err="1"/>
              <a:t>Emotion</a:t>
            </a:r>
            <a:r>
              <a:rPr lang="it-IT" sz="4000" dirty="0"/>
              <a:t> </a:t>
            </a:r>
            <a:r>
              <a:rPr lang="it-IT" sz="4000" dirty="0" err="1"/>
              <a:t>Recognition</a:t>
            </a:r>
            <a:endParaRPr lang="en-US" sz="4000" dirty="0"/>
          </a:p>
        </p:txBody>
      </p:sp>
      <p:sp>
        <p:nvSpPr>
          <p:cNvPr id="2" name="Segnaposto contenuto 1">
            <a:extLst>
              <a:ext uri="{FF2B5EF4-FFF2-40B4-BE49-F238E27FC236}">
                <a16:creationId xmlns:a16="http://schemas.microsoft.com/office/drawing/2014/main" id="{FD7DF559-9191-4A2E-A8A7-4713F7B61B7E}"/>
              </a:ext>
            </a:extLst>
          </p:cNvPr>
          <p:cNvSpPr>
            <a:spLocks noGrp="1"/>
          </p:cNvSpPr>
          <p:nvPr>
            <p:ph idx="1"/>
          </p:nvPr>
        </p:nvSpPr>
        <p:spPr>
          <a:xfrm>
            <a:off x="837828" y="1268761"/>
            <a:ext cx="9828587" cy="2016223"/>
          </a:xfrm>
        </p:spPr>
        <p:txBody>
          <a:bodyPr>
            <a:normAutofit fontScale="77500" lnSpcReduction="20000"/>
          </a:bodyPr>
          <a:lstStyle/>
          <a:p>
            <a:pPr marL="0" indent="0">
              <a:buNone/>
            </a:pPr>
            <a:r>
              <a:rPr lang="it-IT" sz="2000" dirty="0"/>
              <a:t>Si definisce </a:t>
            </a:r>
            <a:r>
              <a:rPr lang="it-IT" sz="2000" i="1" dirty="0"/>
              <a:t>Speech </a:t>
            </a:r>
            <a:r>
              <a:rPr lang="it-IT" sz="2000" i="1" dirty="0" err="1"/>
              <a:t>Emotion</a:t>
            </a:r>
            <a:r>
              <a:rPr lang="it-IT" sz="2000" i="1" dirty="0"/>
              <a:t> </a:t>
            </a:r>
            <a:r>
              <a:rPr lang="it-IT" sz="2000" i="1" dirty="0" err="1"/>
              <a:t>Recognition</a:t>
            </a:r>
            <a:r>
              <a:rPr lang="it-IT" sz="2000" dirty="0"/>
              <a:t> (SER) la capacità di riconoscere lo stato emotivo di una persona dalla voce. </a:t>
            </a:r>
          </a:p>
          <a:p>
            <a:pPr>
              <a:buFont typeface="Wingdings" panose="05000000000000000000" pitchFamily="2" charset="2"/>
              <a:buChar char="Ø"/>
            </a:pPr>
            <a:r>
              <a:rPr lang="it-IT" sz="2000" dirty="0"/>
              <a:t>    I servizi di riconoscimento delle emozioni sono molto limitati.</a:t>
            </a:r>
          </a:p>
          <a:p>
            <a:pPr>
              <a:buFont typeface="Wingdings" panose="05000000000000000000" pitchFamily="2" charset="2"/>
              <a:buChar char="Ø"/>
            </a:pPr>
            <a:r>
              <a:rPr lang="it-IT" sz="2000" dirty="0"/>
              <a:t>    A differenza dello speech e text </a:t>
            </a:r>
            <a:r>
              <a:rPr lang="it-IT" sz="2000" dirty="0" err="1"/>
              <a:t>recognition</a:t>
            </a:r>
            <a:r>
              <a:rPr lang="it-IT" sz="2000" dirty="0"/>
              <a:t> non esistono modelli efficaci.</a:t>
            </a:r>
          </a:p>
          <a:p>
            <a:pPr>
              <a:buFont typeface="Wingdings" panose="05000000000000000000" pitchFamily="2" charset="2"/>
              <a:buChar char="Ø"/>
            </a:pPr>
            <a:r>
              <a:rPr lang="it-IT" sz="2000" dirty="0"/>
              <a:t>    Emozioni vocali: più soggettive, non è semplice misurarle e categorizzarle oggettivamente.</a:t>
            </a:r>
          </a:p>
          <a:p>
            <a:pPr>
              <a:buFont typeface="Wingdings" panose="05000000000000000000" pitchFamily="2" charset="2"/>
              <a:buChar char="Ø"/>
            </a:pPr>
            <a:r>
              <a:rPr lang="it-IT" sz="2000" dirty="0"/>
              <a:t>    Classificazione su 3 classi: miglioramento risultati, ambienti più utile la </a:t>
            </a:r>
            <a:r>
              <a:rPr lang="it-IT" sz="2000" dirty="0" err="1"/>
              <a:t>valence</a:t>
            </a:r>
            <a:r>
              <a:rPr lang="it-IT" sz="2000" dirty="0"/>
              <a:t> rispetto all’</a:t>
            </a:r>
            <a:r>
              <a:rPr lang="it-IT" sz="2000" dirty="0" err="1"/>
              <a:t>arousal</a:t>
            </a:r>
            <a:r>
              <a:rPr lang="it-IT" sz="2000" dirty="0"/>
              <a:t>, o viceversa. </a:t>
            </a:r>
          </a:p>
          <a:p>
            <a:pPr>
              <a:buFont typeface="Wingdings" panose="05000000000000000000" pitchFamily="2" charset="2"/>
              <a:buChar char="Ø"/>
            </a:pPr>
            <a:endParaRPr lang="it-IT" sz="2000" dirty="0"/>
          </a:p>
          <a:p>
            <a:pPr>
              <a:buFont typeface="Wingdings" panose="05000000000000000000" pitchFamily="2" charset="2"/>
              <a:buChar char="Ø"/>
            </a:pPr>
            <a:endParaRPr lang="it-IT" sz="2000" dirty="0"/>
          </a:p>
          <a:p>
            <a:pPr marL="0" indent="0">
              <a:buNone/>
            </a:pPr>
            <a:endParaRPr lang="it-IT" dirty="0"/>
          </a:p>
        </p:txBody>
      </p:sp>
      <p:pic>
        <p:nvPicPr>
          <p:cNvPr id="5" name="Immagine 4">
            <a:extLst>
              <a:ext uri="{FF2B5EF4-FFF2-40B4-BE49-F238E27FC236}">
                <a16:creationId xmlns:a16="http://schemas.microsoft.com/office/drawing/2014/main" id="{F4ACA637-9051-4527-98BE-E0BFDB8AAD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4052" y="3598440"/>
            <a:ext cx="6264695" cy="2759968"/>
          </a:xfrm>
          <a:prstGeom prst="rect">
            <a:avLst/>
          </a:prstGeom>
        </p:spPr>
      </p:pic>
    </p:spTree>
    <p:extLst>
      <p:ext uri="{BB962C8B-B14F-4D97-AF65-F5344CB8AC3E}">
        <p14:creationId xmlns:p14="http://schemas.microsoft.com/office/powerpoint/2010/main" val="46223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765821" y="381000"/>
            <a:ext cx="9900594" cy="762000"/>
          </a:xfrm>
        </p:spPr>
        <p:txBody>
          <a:bodyPr rtlCol="0">
            <a:normAutofit/>
          </a:bodyPr>
          <a:lstStyle/>
          <a:p>
            <a:pPr rtl="0"/>
            <a:r>
              <a:rPr lang="en-US" sz="4000" dirty="0"/>
              <a:t>Datasets (1)</a:t>
            </a:r>
          </a:p>
        </p:txBody>
      </p:sp>
      <p:sp>
        <p:nvSpPr>
          <p:cNvPr id="4" name="Segnaposto contenuto 3"/>
          <p:cNvSpPr>
            <a:spLocks noGrp="1"/>
          </p:cNvSpPr>
          <p:nvPr>
            <p:ph sz="half" idx="2"/>
          </p:nvPr>
        </p:nvSpPr>
        <p:spPr>
          <a:xfrm>
            <a:off x="765821" y="1340768"/>
            <a:ext cx="11233248" cy="5256584"/>
          </a:xfrm>
        </p:spPr>
        <p:txBody>
          <a:bodyPr rtlCol="0">
            <a:normAutofit/>
          </a:bodyPr>
          <a:lstStyle/>
          <a:p>
            <a:pPr marL="0" indent="0" rtl="0">
              <a:buNone/>
            </a:pPr>
            <a:r>
              <a:rPr lang="en-US" sz="2000" dirty="0"/>
              <a:t>- </a:t>
            </a:r>
            <a:r>
              <a:rPr lang="en-US" sz="2000" b="1" dirty="0" err="1"/>
              <a:t>Ravdess</a:t>
            </a:r>
            <a:r>
              <a:rPr lang="en-US" sz="2000" dirty="0"/>
              <a:t> (Ryerson Audio-Visual Database of Emotional Speech and Song)  </a:t>
            </a:r>
          </a:p>
          <a:p>
            <a:pPr marL="0" indent="0" rtl="0">
              <a:buNone/>
            </a:pPr>
            <a:r>
              <a:rPr lang="en-US" sz="2000" dirty="0"/>
              <a:t>    	- 1440 file audio (48 kHz in </a:t>
            </a:r>
            <a:r>
              <a:rPr lang="en-US" sz="2000" dirty="0" err="1"/>
              <a:t>formato</a:t>
            </a:r>
            <a:r>
              <a:rPr lang="en-US" sz="2000" dirty="0"/>
              <a:t> wav), 24 </a:t>
            </a:r>
            <a:r>
              <a:rPr lang="en-US" sz="2000" dirty="0" err="1"/>
              <a:t>attori</a:t>
            </a:r>
            <a:r>
              <a:rPr lang="en-US" sz="2000" dirty="0"/>
              <a:t> (12 di </a:t>
            </a:r>
            <a:r>
              <a:rPr lang="en-US" sz="2000" dirty="0" err="1"/>
              <a:t>sesso</a:t>
            </a:r>
            <a:r>
              <a:rPr lang="en-US" sz="2000" dirty="0"/>
              <a:t> </a:t>
            </a:r>
            <a:r>
              <a:rPr lang="en-US" sz="2000" dirty="0" err="1"/>
              <a:t>maschile</a:t>
            </a:r>
            <a:r>
              <a:rPr lang="en-US" sz="2000" dirty="0"/>
              <a:t>, 12 di </a:t>
            </a:r>
            <a:r>
              <a:rPr lang="en-US" sz="2000" dirty="0" err="1"/>
              <a:t>sesso</a:t>
            </a:r>
            <a:r>
              <a:rPr lang="en-US" sz="2000" dirty="0"/>
              <a:t>   	  	  	   </a:t>
            </a:r>
            <a:r>
              <a:rPr lang="en-US" sz="2000" dirty="0" err="1"/>
              <a:t>femminile</a:t>
            </a:r>
            <a:r>
              <a:rPr lang="en-US" sz="2000" dirty="0"/>
              <a:t>), lingua inglese.</a:t>
            </a:r>
          </a:p>
          <a:p>
            <a:pPr marL="0" indent="0" rtl="0">
              <a:buNone/>
            </a:pPr>
            <a:r>
              <a:rPr lang="en-US" sz="2000" dirty="0"/>
              <a:t>- </a:t>
            </a:r>
            <a:r>
              <a:rPr lang="en-US" sz="2000" b="1" dirty="0"/>
              <a:t>Tess </a:t>
            </a:r>
            <a:r>
              <a:rPr lang="en-US" sz="2000" dirty="0"/>
              <a:t>(Toronto emotional speech set) </a:t>
            </a:r>
          </a:p>
          <a:p>
            <a:pPr marL="0" indent="0" rtl="0">
              <a:buNone/>
            </a:pPr>
            <a:r>
              <a:rPr lang="en-US" sz="2000" dirty="0"/>
              <a:t>	- 2800 file audio (48 kHz), prima </a:t>
            </a:r>
            <a:r>
              <a:rPr lang="en-US" sz="2000" dirty="0" err="1"/>
              <a:t>attrice</a:t>
            </a:r>
            <a:r>
              <a:rPr lang="en-US" sz="2000" dirty="0"/>
              <a:t> 26 </a:t>
            </a:r>
            <a:r>
              <a:rPr lang="en-US" sz="2000" dirty="0" err="1"/>
              <a:t>anni</a:t>
            </a:r>
            <a:r>
              <a:rPr lang="en-US" sz="2000" dirty="0"/>
              <a:t>, </a:t>
            </a:r>
            <a:r>
              <a:rPr lang="en-US" sz="2000" dirty="0" err="1"/>
              <a:t>seconda</a:t>
            </a:r>
            <a:r>
              <a:rPr lang="en-US" sz="2000" dirty="0"/>
              <a:t> </a:t>
            </a:r>
            <a:r>
              <a:rPr lang="en-US" sz="2000" dirty="0" err="1"/>
              <a:t>attrice</a:t>
            </a:r>
            <a:r>
              <a:rPr lang="en-US" sz="2000" dirty="0"/>
              <a:t> 64 </a:t>
            </a:r>
            <a:r>
              <a:rPr lang="en-US" sz="2000" dirty="0" err="1"/>
              <a:t>anni</a:t>
            </a:r>
            <a:r>
              <a:rPr lang="en-US" sz="2000" dirty="0"/>
              <a:t>, lingua inglese.</a:t>
            </a:r>
          </a:p>
          <a:p>
            <a:pPr marL="0" indent="0" rtl="0">
              <a:buNone/>
            </a:pPr>
            <a:r>
              <a:rPr lang="en-US" sz="2000" dirty="0"/>
              <a:t>- </a:t>
            </a:r>
            <a:r>
              <a:rPr lang="en-US" sz="2000" b="1" dirty="0" err="1"/>
              <a:t>Savee</a:t>
            </a:r>
            <a:r>
              <a:rPr lang="en-US" sz="2000" dirty="0"/>
              <a:t> ( Surrey Audio-Visual Expressed Emotion) </a:t>
            </a:r>
          </a:p>
          <a:p>
            <a:pPr marL="0" indent="0" rtl="0">
              <a:buNone/>
            </a:pPr>
            <a:r>
              <a:rPr lang="en-US" sz="2000" dirty="0"/>
              <a:t>	- 480 audio (44 kHz), 4 </a:t>
            </a:r>
            <a:r>
              <a:rPr lang="en-US" sz="2000" dirty="0" err="1"/>
              <a:t>oratori</a:t>
            </a:r>
            <a:r>
              <a:rPr lang="en-US" sz="2000" dirty="0"/>
              <a:t> </a:t>
            </a:r>
            <a:r>
              <a:rPr lang="en-US" sz="2000" dirty="0" err="1"/>
              <a:t>maschili</a:t>
            </a:r>
            <a:r>
              <a:rPr lang="en-US" sz="2000" dirty="0"/>
              <a:t>, 15 </a:t>
            </a:r>
            <a:r>
              <a:rPr lang="en-US" sz="2000" dirty="0" err="1"/>
              <a:t>frasi</a:t>
            </a:r>
            <a:r>
              <a:rPr lang="en-US" sz="2000" dirty="0"/>
              <a:t> per </a:t>
            </a:r>
            <a:r>
              <a:rPr lang="en-US" sz="2000" dirty="0" err="1"/>
              <a:t>ogni</a:t>
            </a:r>
            <a:r>
              <a:rPr lang="en-US" sz="2000" dirty="0"/>
              <a:t> </a:t>
            </a:r>
            <a:r>
              <a:rPr lang="en-US" sz="2000" dirty="0" err="1"/>
              <a:t>emozione</a:t>
            </a:r>
            <a:r>
              <a:rPr lang="en-US" sz="2000" dirty="0"/>
              <a:t> (</a:t>
            </a:r>
            <a:r>
              <a:rPr lang="en-US" sz="2000" dirty="0" err="1"/>
              <a:t>neutralità</a:t>
            </a:r>
            <a:r>
              <a:rPr lang="en-US" sz="2000" dirty="0"/>
              <a:t> 30 </a:t>
            </a:r>
            <a:r>
              <a:rPr lang="en-US" sz="2000" dirty="0" err="1"/>
              <a:t>frasi</a:t>
            </a:r>
            <a:r>
              <a:rPr lang="en-US" sz="2000" dirty="0"/>
              <a:t>), inglese.</a:t>
            </a:r>
          </a:p>
          <a:p>
            <a:pPr marL="0" indent="0" rtl="0">
              <a:buNone/>
            </a:pPr>
            <a:r>
              <a:rPr lang="en-US" sz="2000" dirty="0"/>
              <a:t>- </a:t>
            </a:r>
            <a:r>
              <a:rPr lang="en-US" sz="2000" b="1" dirty="0" err="1"/>
              <a:t>Emofilm</a:t>
            </a:r>
            <a:endParaRPr lang="en-US" sz="2000" b="1" dirty="0"/>
          </a:p>
          <a:p>
            <a:pPr marL="0" indent="0">
              <a:buNone/>
            </a:pPr>
            <a:r>
              <a:rPr lang="en-US" sz="2000" dirty="0"/>
              <a:t>	-  Dataset </a:t>
            </a:r>
            <a:r>
              <a:rPr lang="en-US" sz="2000" dirty="0" err="1"/>
              <a:t>multilingua</a:t>
            </a:r>
            <a:r>
              <a:rPr lang="en-US" sz="2000" dirty="0"/>
              <a:t> (</a:t>
            </a:r>
            <a:r>
              <a:rPr lang="en-US" sz="2000" dirty="0" err="1"/>
              <a:t>italiano</a:t>
            </a:r>
            <a:r>
              <a:rPr lang="en-US" sz="2000" dirty="0"/>
              <a:t>, inglese, </a:t>
            </a:r>
            <a:r>
              <a:rPr lang="en-US" sz="2000" dirty="0" err="1"/>
              <a:t>spagnolo</a:t>
            </a:r>
            <a:r>
              <a:rPr lang="en-US" sz="2000" dirty="0"/>
              <a:t>).</a:t>
            </a:r>
          </a:p>
          <a:p>
            <a:pPr marL="0" indent="0">
              <a:buNone/>
            </a:pPr>
            <a:r>
              <a:rPr lang="en-US" sz="2000" dirty="0"/>
              <a:t>	-  1115 audio (48 kHz in wav, </a:t>
            </a:r>
            <a:r>
              <a:rPr lang="en-US" sz="2000" dirty="0" err="1"/>
              <a:t>monocanale</a:t>
            </a:r>
            <a:r>
              <a:rPr lang="en-US" sz="2000" dirty="0"/>
              <a:t>) </a:t>
            </a:r>
            <a:r>
              <a:rPr lang="en-US" sz="2000" dirty="0" err="1"/>
              <a:t>registrati</a:t>
            </a:r>
            <a:r>
              <a:rPr lang="en-US" sz="2000" dirty="0"/>
              <a:t> da 43 film.</a:t>
            </a:r>
          </a:p>
          <a:p>
            <a:pPr marL="0" indent="0">
              <a:buNone/>
            </a:pPr>
            <a:endParaRPr lang="it-IT" sz="1600" dirty="0"/>
          </a:p>
          <a:p>
            <a:endParaRPr lang="it-IT" sz="1600" dirty="0"/>
          </a:p>
          <a:p>
            <a:pPr marL="0" indent="0" rtl="0">
              <a:buNone/>
            </a:pPr>
            <a:endParaRPr lang="en-US" sz="1600" dirty="0"/>
          </a:p>
        </p:txBody>
      </p:sp>
    </p:spTree>
    <p:extLst>
      <p:ext uri="{BB962C8B-B14F-4D97-AF65-F5344CB8AC3E}">
        <p14:creationId xmlns:p14="http://schemas.microsoft.com/office/powerpoint/2010/main" val="268142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93811" y="381000"/>
            <a:ext cx="9972603" cy="743744"/>
          </a:xfrm>
        </p:spPr>
        <p:txBody>
          <a:bodyPr rtlCol="0">
            <a:normAutofit/>
          </a:bodyPr>
          <a:lstStyle/>
          <a:p>
            <a:r>
              <a:rPr lang="en-US" sz="4000" dirty="0"/>
              <a:t>Datasets (2)</a:t>
            </a:r>
          </a:p>
        </p:txBody>
      </p:sp>
      <p:sp>
        <p:nvSpPr>
          <p:cNvPr id="4" name="Segnaposto contenuto 3">
            <a:extLst>
              <a:ext uri="{FF2B5EF4-FFF2-40B4-BE49-F238E27FC236}">
                <a16:creationId xmlns:a16="http://schemas.microsoft.com/office/drawing/2014/main" id="{FA8D66C6-9DC0-44CB-86C6-FDA980E5BF56}"/>
              </a:ext>
            </a:extLst>
          </p:cNvPr>
          <p:cNvSpPr txBox="1">
            <a:spLocks/>
          </p:cNvSpPr>
          <p:nvPr/>
        </p:nvSpPr>
        <p:spPr>
          <a:xfrm>
            <a:off x="693810" y="1340768"/>
            <a:ext cx="11495015" cy="5136232"/>
          </a:xfrm>
          <a:prstGeom prst="rect">
            <a:avLst/>
          </a:prstGeom>
        </p:spPr>
        <p:txBody>
          <a:bodyPr rtlCol="0"/>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buFont typeface="Arial" pitchFamily="34" charset="0"/>
              <a:buNone/>
            </a:pPr>
            <a:r>
              <a:rPr lang="en-US" sz="2000" dirty="0"/>
              <a:t>- </a:t>
            </a:r>
            <a:r>
              <a:rPr lang="en-US" sz="2000" b="1" dirty="0" err="1"/>
              <a:t>Emovo</a:t>
            </a:r>
            <a:endParaRPr lang="en-US" sz="2000" b="1" dirty="0"/>
          </a:p>
          <a:p>
            <a:pPr marL="0" indent="0">
              <a:buFont typeface="Arial" pitchFamily="34" charset="0"/>
              <a:buNone/>
            </a:pPr>
            <a:r>
              <a:rPr lang="en-US" sz="2000" dirty="0"/>
              <a:t>    	- Lingua </a:t>
            </a:r>
            <a:r>
              <a:rPr lang="en-US" sz="2000" dirty="0" err="1"/>
              <a:t>italiana</a:t>
            </a:r>
            <a:r>
              <a:rPr lang="en-US" sz="2000" dirty="0"/>
              <a:t>, 588 audio (48 kHz, </a:t>
            </a:r>
            <a:r>
              <a:rPr lang="en-US" sz="2000" dirty="0" err="1"/>
              <a:t>formato</a:t>
            </a:r>
            <a:r>
              <a:rPr lang="en-US" sz="2000" dirty="0"/>
              <a:t> wav), 6 </a:t>
            </a:r>
            <a:r>
              <a:rPr lang="en-US" sz="2000" dirty="0" err="1"/>
              <a:t>attori</a:t>
            </a:r>
            <a:r>
              <a:rPr lang="en-US" sz="2000" dirty="0"/>
              <a:t> (3 </a:t>
            </a:r>
            <a:r>
              <a:rPr lang="en-US" sz="2000" dirty="0" err="1"/>
              <a:t>uomini</a:t>
            </a:r>
            <a:r>
              <a:rPr lang="en-US" sz="2000" dirty="0"/>
              <a:t>, 3 </a:t>
            </a:r>
            <a:r>
              <a:rPr lang="en-US" sz="2000" dirty="0" err="1"/>
              <a:t>donne</a:t>
            </a:r>
            <a:r>
              <a:rPr lang="en-US" sz="2000" dirty="0"/>
              <a:t>).</a:t>
            </a:r>
          </a:p>
          <a:p>
            <a:pPr marL="0" indent="0">
              <a:buFont typeface="Arial" pitchFamily="34" charset="0"/>
              <a:buNone/>
            </a:pPr>
            <a:r>
              <a:rPr lang="it-IT" sz="2000" dirty="0"/>
              <a:t>- </a:t>
            </a:r>
            <a:r>
              <a:rPr lang="it-IT" sz="2000" b="1" dirty="0"/>
              <a:t>Demos</a:t>
            </a:r>
            <a:r>
              <a:rPr lang="it-IT" sz="2000" dirty="0"/>
              <a:t> (Database of </a:t>
            </a:r>
            <a:r>
              <a:rPr lang="it-IT" sz="2000" dirty="0" err="1"/>
              <a:t>Elicited</a:t>
            </a:r>
            <a:r>
              <a:rPr lang="it-IT" sz="2000" dirty="0"/>
              <a:t> Mood in Speech)</a:t>
            </a:r>
          </a:p>
          <a:p>
            <a:pPr marL="0" indent="0">
              <a:buNone/>
            </a:pPr>
            <a:r>
              <a:rPr lang="it-IT" sz="2000" dirty="0"/>
              <a:t>	- Lingua italiana, 8568 file audio totali (48 kHz, formato </a:t>
            </a:r>
            <a:r>
              <a:rPr lang="it-IT" sz="2000" dirty="0" err="1"/>
              <a:t>wav</a:t>
            </a:r>
            <a:r>
              <a:rPr lang="it-IT" sz="2000" dirty="0"/>
              <a:t>).</a:t>
            </a:r>
          </a:p>
          <a:p>
            <a:pPr marL="0" indent="0">
              <a:buNone/>
            </a:pPr>
            <a:r>
              <a:rPr lang="it-IT" sz="2000" dirty="0"/>
              <a:t>	- Utilizzato per il bilanciamento.  </a:t>
            </a:r>
          </a:p>
          <a:p>
            <a:pPr marL="0" indent="0">
              <a:buNone/>
            </a:pPr>
            <a:r>
              <a:rPr lang="en-US" sz="2000" dirty="0"/>
              <a:t>- </a:t>
            </a:r>
            <a:r>
              <a:rPr lang="en-US" sz="2000" b="1" dirty="0" err="1"/>
              <a:t>Emodb</a:t>
            </a:r>
            <a:r>
              <a:rPr lang="en-US" sz="2000" dirty="0"/>
              <a:t> ( Berlin Database of Emotional Speech) </a:t>
            </a:r>
          </a:p>
          <a:p>
            <a:pPr marL="0" indent="0">
              <a:buNone/>
            </a:pPr>
            <a:r>
              <a:rPr lang="en-US" sz="2000" dirty="0"/>
              <a:t>	- 494 audio, </a:t>
            </a:r>
            <a:r>
              <a:rPr lang="en-US" sz="2000" dirty="0" err="1"/>
              <a:t>registrati</a:t>
            </a:r>
            <a:r>
              <a:rPr lang="en-US" sz="2000" dirty="0"/>
              <a:t> in una camera </a:t>
            </a:r>
            <a:r>
              <a:rPr lang="en-US" sz="2000" dirty="0" err="1"/>
              <a:t>anecoica</a:t>
            </a:r>
            <a:r>
              <a:rPr lang="en-US" sz="2000" dirty="0"/>
              <a:t>, 10 </a:t>
            </a:r>
            <a:r>
              <a:rPr lang="en-US" sz="2000" dirty="0" err="1"/>
              <a:t>attori</a:t>
            </a:r>
            <a:r>
              <a:rPr lang="en-US" sz="2000" dirty="0"/>
              <a:t> </a:t>
            </a:r>
            <a:r>
              <a:rPr lang="en-US" sz="2000" dirty="0" err="1"/>
              <a:t>professionisti</a:t>
            </a:r>
            <a:r>
              <a:rPr lang="en-US" sz="2000" dirty="0"/>
              <a:t> (5 </a:t>
            </a:r>
            <a:r>
              <a:rPr lang="en-US" sz="2000" dirty="0" err="1"/>
              <a:t>uomini</a:t>
            </a:r>
            <a:r>
              <a:rPr lang="en-US" sz="2000" dirty="0"/>
              <a:t>,   5 </a:t>
            </a:r>
            <a:r>
              <a:rPr lang="en-US" sz="2000" dirty="0" err="1"/>
              <a:t>donne</a:t>
            </a:r>
            <a:r>
              <a:rPr lang="en-US" sz="2000" dirty="0"/>
              <a:t>), </a:t>
            </a:r>
            <a:r>
              <a:rPr lang="en-US" sz="2000" dirty="0" err="1"/>
              <a:t>tedesco</a:t>
            </a:r>
            <a:r>
              <a:rPr lang="en-US" sz="2000" dirty="0"/>
              <a:t>.</a:t>
            </a:r>
          </a:p>
          <a:p>
            <a:pPr marL="0" indent="0">
              <a:buNone/>
            </a:pPr>
            <a:r>
              <a:rPr lang="en-US" sz="1600" dirty="0"/>
              <a:t>	</a:t>
            </a:r>
            <a:endParaRPr lang="it-IT" sz="1600" dirty="0"/>
          </a:p>
        </p:txBody>
      </p:sp>
    </p:spTree>
    <p:extLst>
      <p:ext uri="{BB962C8B-B14F-4D97-AF65-F5344CB8AC3E}">
        <p14:creationId xmlns:p14="http://schemas.microsoft.com/office/powerpoint/2010/main" val="259050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unnel blu digitale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885_TF02895261_TF02895261.potx" id="{E5890FEB-C08F-4B20-AFC8-EDED03211146}" vid="{8B73CB74-F9A9-47B8-B72A-01F97D003923}"/>
    </a:ext>
  </a:extLst>
</a:theme>
</file>

<file path=ppt/theme/theme2.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i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41224-0370-4595-877C-23316CD80004}">
  <ds:schemaRefs>
    <ds:schemaRef ds:uri="http://purl.org/dc/elements/1.1/"/>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purl.org/dc/dcmitype/"/>
    <ds:schemaRef ds:uri="http://www.w3.org/XML/1998/namespace"/>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3136</Words>
  <Application>Microsoft Office PowerPoint</Application>
  <PresentationFormat>Personalizzato</PresentationFormat>
  <Paragraphs>340</Paragraphs>
  <Slides>20</Slides>
  <Notes>19</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20</vt:i4>
      </vt:variant>
    </vt:vector>
  </HeadingPairs>
  <TitlesOfParts>
    <vt:vector size="28" baseType="lpstr">
      <vt:lpstr>Arial</vt:lpstr>
      <vt:lpstr>Bookman Old Style</vt:lpstr>
      <vt:lpstr>Calibri</vt:lpstr>
      <vt:lpstr>Cooper Black</vt:lpstr>
      <vt:lpstr>Corbel</vt:lpstr>
      <vt:lpstr>Gill Sans MT</vt:lpstr>
      <vt:lpstr>Wingdings</vt:lpstr>
      <vt:lpstr>Tunnel blu digitale 16x9</vt:lpstr>
      <vt:lpstr>EmoFEATURES:</vt:lpstr>
      <vt:lpstr>Obiettivi</vt:lpstr>
      <vt:lpstr>Riconoscimento delle Emozioni</vt:lpstr>
      <vt:lpstr>Categorizzare l’emozione (1)</vt:lpstr>
      <vt:lpstr>Categorizzare l’emozione (2)</vt:lpstr>
      <vt:lpstr>Emozioni</vt:lpstr>
      <vt:lpstr>Speech Emotion Recognition</vt:lpstr>
      <vt:lpstr>Datasets (1)</vt:lpstr>
      <vt:lpstr>Datasets (2)</vt:lpstr>
      <vt:lpstr>Presentazione standard di PowerPoint</vt:lpstr>
      <vt:lpstr>Presentazione standard di PowerPoint</vt:lpstr>
      <vt:lpstr>Presentazione standard di PowerPoint</vt:lpstr>
      <vt:lpstr>Presentazione standard di PowerPoint</vt:lpstr>
      <vt:lpstr>Convolutional Neural Network (CNN)</vt:lpstr>
      <vt:lpstr>Sperimentazione e risultati (dataset bilanciato)</vt:lpstr>
      <vt:lpstr>SVM vs CNN (dataset bilanciato)</vt:lpstr>
      <vt:lpstr>Risultati in the wild </vt:lpstr>
      <vt:lpstr>EmoFEATURES</vt:lpstr>
      <vt:lpstr>Conclusioni e sviluppi futuri</vt:lpstr>
      <vt:lpstr>Grazie per l’attenzione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2020-05-01T17:29:12Z</dcterms:created>
  <dcterms:modified xsi:type="dcterms:W3CDTF">2020-05-13T18:15:56Z</dcterms:modified>
</cp:coreProperties>
</file>